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76" r:id="rId3"/>
    <p:sldId id="277" r:id="rId4"/>
    <p:sldId id="278" r:id="rId5"/>
    <p:sldId id="257" r:id="rId6"/>
    <p:sldId id="258" r:id="rId7"/>
    <p:sldId id="259" r:id="rId8"/>
    <p:sldId id="284" r:id="rId9"/>
    <p:sldId id="280" r:id="rId10"/>
    <p:sldId id="281" r:id="rId11"/>
    <p:sldId id="282" r:id="rId12"/>
    <p:sldId id="283" r:id="rId13"/>
    <p:sldId id="267" r:id="rId14"/>
    <p:sldId id="286" r:id="rId15"/>
    <p:sldId id="265" r:id="rId16"/>
    <p:sldId id="266" r:id="rId17"/>
    <p:sldId id="262" r:id="rId18"/>
    <p:sldId id="263" r:id="rId19"/>
    <p:sldId id="264" r:id="rId20"/>
  </p:sldIdLst>
  <p:sldSz cx="12192000" cy="6858000"/>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D9C7"/>
    <a:srgbClr val="03C9D3"/>
    <a:srgbClr val="0066FF"/>
    <a:srgbClr val="4BEE00"/>
    <a:srgbClr val="F0027F"/>
    <a:srgbClr val="FFFF66"/>
    <a:srgbClr val="FF99CC"/>
    <a:srgbClr val="FF66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844" autoAdjust="0"/>
  </p:normalViewPr>
  <p:slideViewPr>
    <p:cSldViewPr snapToGrid="0" snapToObjects="1">
      <p:cViewPr varScale="1">
        <p:scale>
          <a:sx n="79" d="100"/>
          <a:sy n="79" d="100"/>
        </p:scale>
        <p:origin x="82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tf-dtvffs3\c$\Users\yadira.simon\Documents\0%20-%202023\LHyLI2024\10-Formatos%20p%20publicar\Libro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yeymy.cauich\AppData\Local\Microsoft\Windows\INetCache\Content.Outlook\K0PVQOE6\rptDireccionARDCapitulo%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gabriela.perez\Documents\2024\Lenguaje%20ciudadano\lenguaje%20ciudadano.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5348552577688322E-3"/>
          <c:w val="0.97629303103355936"/>
          <c:h val="0.94423318432908565"/>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5A9-4B77-A883-D09EF874ACFB}"/>
              </c:ext>
            </c:extLst>
          </c:dPt>
          <c:dPt>
            <c:idx val="3"/>
            <c:invertIfNegative val="0"/>
            <c:bubble3D val="0"/>
            <c:spPr>
              <a:solidFill>
                <a:srgbClr val="00B0F0"/>
              </a:solidFill>
              <a:ln>
                <a:noFill/>
              </a:ln>
              <a:effectLst/>
            </c:spPr>
            <c:extLst>
              <c:ext xmlns:c16="http://schemas.microsoft.com/office/drawing/2014/chart" uri="{C3380CC4-5D6E-409C-BE32-E72D297353CC}">
                <c16:uniqueId val="{00000003-95A9-4B77-A883-D09EF874ACFB}"/>
              </c:ext>
            </c:extLst>
          </c:dPt>
          <c:dPt>
            <c:idx val="4"/>
            <c:invertIfNegative val="0"/>
            <c:bubble3D val="0"/>
            <c:spPr>
              <a:solidFill>
                <a:srgbClr val="00B050"/>
              </a:solidFill>
              <a:ln>
                <a:noFill/>
              </a:ln>
              <a:effectLst/>
            </c:spPr>
            <c:extLst>
              <c:ext xmlns:c16="http://schemas.microsoft.com/office/drawing/2014/chart" uri="{C3380CC4-5D6E-409C-BE32-E72D297353CC}">
                <c16:uniqueId val="{00000005-95A9-4B77-A883-D09EF874ACFB}"/>
              </c:ext>
            </c:extLst>
          </c:dPt>
          <c:dPt>
            <c:idx val="5"/>
            <c:invertIfNegative val="0"/>
            <c:bubble3D val="0"/>
            <c:spPr>
              <a:solidFill>
                <a:srgbClr val="C00000"/>
              </a:solidFill>
              <a:ln>
                <a:noFill/>
              </a:ln>
              <a:effectLst/>
            </c:spPr>
            <c:extLst>
              <c:ext xmlns:c16="http://schemas.microsoft.com/office/drawing/2014/chart" uri="{C3380CC4-5D6E-409C-BE32-E72D297353CC}">
                <c16:uniqueId val="{00000007-95A9-4B77-A883-D09EF874ACFB}"/>
              </c:ext>
            </c:extLst>
          </c:dPt>
          <c:dPt>
            <c:idx val="6"/>
            <c:invertIfNegative val="0"/>
            <c:bubble3D val="0"/>
            <c:spPr>
              <a:solidFill>
                <a:srgbClr val="FFFF00"/>
              </a:solidFill>
              <a:ln>
                <a:noFill/>
              </a:ln>
              <a:effectLst/>
            </c:spPr>
            <c:extLst>
              <c:ext xmlns:c16="http://schemas.microsoft.com/office/drawing/2014/chart" uri="{C3380CC4-5D6E-409C-BE32-E72D297353CC}">
                <c16:uniqueId val="{00000009-95A9-4B77-A883-D09EF874ACFB}"/>
              </c:ext>
            </c:extLst>
          </c:dPt>
          <c:dLbls>
            <c:delete val="1"/>
          </c:dLbls>
          <c:val>
            <c:numRef>
              <c:f>Hoja1!$B$3:$B$12</c:f>
              <c:numCache>
                <c:formatCode>_(* #,##0.00_);_(* \(#,##0.00\);_(* "-"??_);_(@_)</c:formatCode>
                <c:ptCount val="10"/>
                <c:pt idx="0">
                  <c:v>2459524164</c:v>
                </c:pt>
                <c:pt idx="1">
                  <c:v>0</c:v>
                </c:pt>
                <c:pt idx="2">
                  <c:v>0</c:v>
                </c:pt>
                <c:pt idx="3">
                  <c:v>328803781</c:v>
                </c:pt>
                <c:pt idx="4">
                  <c:v>214736999</c:v>
                </c:pt>
                <c:pt idx="5">
                  <c:v>17854005</c:v>
                </c:pt>
                <c:pt idx="6">
                  <c:v>137187159</c:v>
                </c:pt>
                <c:pt idx="7">
                  <c:v>2958226250</c:v>
                </c:pt>
                <c:pt idx="8" formatCode="General">
                  <c:v>0</c:v>
                </c:pt>
                <c:pt idx="9" formatCode="General">
                  <c:v>0</c:v>
                </c:pt>
              </c:numCache>
            </c:numRef>
          </c:val>
          <c:extLst>
            <c:ext xmlns:c16="http://schemas.microsoft.com/office/drawing/2014/chart" uri="{C3380CC4-5D6E-409C-BE32-E72D297353CC}">
              <c16:uniqueId val="{0000000A-95A9-4B77-A883-D09EF874ACFB}"/>
            </c:ext>
          </c:extLst>
        </c:ser>
        <c:ser>
          <c:idx val="1"/>
          <c:order val="1"/>
          <c:spPr>
            <a:solidFill>
              <a:schemeClr val="accent2"/>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C-95A9-4B77-A883-D09EF874ACFB}"/>
              </c:ext>
            </c:extLst>
          </c:dPt>
          <c:dPt>
            <c:idx val="3"/>
            <c:invertIfNegative val="0"/>
            <c:bubble3D val="0"/>
            <c:spPr>
              <a:solidFill>
                <a:srgbClr val="00B0F0"/>
              </a:solidFill>
              <a:ln>
                <a:noFill/>
              </a:ln>
              <a:effectLst/>
            </c:spPr>
            <c:extLst>
              <c:ext xmlns:c16="http://schemas.microsoft.com/office/drawing/2014/chart" uri="{C3380CC4-5D6E-409C-BE32-E72D297353CC}">
                <c16:uniqueId val="{0000000E-95A9-4B77-A883-D09EF874ACFB}"/>
              </c:ext>
            </c:extLst>
          </c:dPt>
          <c:dPt>
            <c:idx val="4"/>
            <c:invertIfNegative val="0"/>
            <c:bubble3D val="0"/>
            <c:spPr>
              <a:solidFill>
                <a:srgbClr val="00B050"/>
              </a:solidFill>
              <a:ln>
                <a:noFill/>
              </a:ln>
              <a:effectLst/>
            </c:spPr>
            <c:extLst>
              <c:ext xmlns:c16="http://schemas.microsoft.com/office/drawing/2014/chart" uri="{C3380CC4-5D6E-409C-BE32-E72D297353CC}">
                <c16:uniqueId val="{00000010-95A9-4B77-A883-D09EF874ACFB}"/>
              </c:ext>
            </c:extLst>
          </c:dPt>
          <c:dPt>
            <c:idx val="5"/>
            <c:invertIfNegative val="0"/>
            <c:bubble3D val="0"/>
            <c:spPr>
              <a:solidFill>
                <a:schemeClr val="accent2">
                  <a:lumMod val="75000"/>
                </a:schemeClr>
              </a:solidFill>
              <a:ln>
                <a:noFill/>
              </a:ln>
              <a:effectLst/>
            </c:spPr>
            <c:extLst>
              <c:ext xmlns:c16="http://schemas.microsoft.com/office/drawing/2014/chart" uri="{C3380CC4-5D6E-409C-BE32-E72D297353CC}">
                <c16:uniqueId val="{00000012-95A9-4B77-A883-D09EF874ACFB}"/>
              </c:ext>
            </c:extLst>
          </c:dPt>
          <c:dPt>
            <c:idx val="6"/>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14-95A9-4B77-A883-D09EF874ACFB}"/>
              </c:ext>
            </c:extLst>
          </c:dPt>
          <c:dPt>
            <c:idx val="9"/>
            <c:invertIfNegative val="0"/>
            <c:bubble3D val="0"/>
            <c:spPr>
              <a:solidFill>
                <a:srgbClr val="7030A0"/>
              </a:solidFill>
              <a:ln>
                <a:noFill/>
              </a:ln>
              <a:effectLst/>
            </c:spPr>
            <c:extLst>
              <c:ext xmlns:c16="http://schemas.microsoft.com/office/drawing/2014/chart" uri="{C3380CC4-5D6E-409C-BE32-E72D297353CC}">
                <c16:uniqueId val="{00000016-95A9-4B77-A883-D09EF874ACFB}"/>
              </c:ext>
            </c:extLst>
          </c:dPt>
          <c:dLbls>
            <c:delete val="1"/>
          </c:dLbls>
          <c:val>
            <c:numRef>
              <c:f>Hoja1!$C$3:$C$12</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17-95A9-4B77-A883-D09EF874ACFB}"/>
            </c:ext>
          </c:extLst>
        </c:ser>
        <c:dLbls>
          <c:dLblPos val="outEnd"/>
          <c:showLegendKey val="0"/>
          <c:showVal val="1"/>
          <c:showCatName val="0"/>
          <c:showSerName val="0"/>
          <c:showPercent val="0"/>
          <c:showBubbleSize val="0"/>
        </c:dLbls>
        <c:gapWidth val="50"/>
        <c:overlap val="-89"/>
        <c:axId val="389852680"/>
        <c:axId val="471296632"/>
      </c:barChart>
      <c:catAx>
        <c:axId val="389852680"/>
        <c:scaling>
          <c:orientation val="minMax"/>
        </c:scaling>
        <c:delete val="1"/>
        <c:axPos val="b"/>
        <c:majorGridlines>
          <c:spPr>
            <a:ln w="6350" cap="flat" cmpd="sng" algn="ctr">
              <a:solidFill>
                <a:schemeClr val="tx1">
                  <a:lumMod val="15000"/>
                  <a:lumOff val="85000"/>
                </a:schemeClr>
              </a:solidFill>
              <a:round/>
            </a:ln>
            <a:effectLst/>
          </c:spPr>
        </c:majorGridlines>
        <c:numFmt formatCode="General" sourceLinked="1"/>
        <c:majorTickMark val="out"/>
        <c:minorTickMark val="none"/>
        <c:tickLblPos val="nextTo"/>
        <c:crossAx val="471296632"/>
        <c:crosses val="autoZero"/>
        <c:auto val="1"/>
        <c:lblAlgn val="ctr"/>
        <c:lblOffset val="100"/>
        <c:noMultiLvlLbl val="0"/>
      </c:catAx>
      <c:valAx>
        <c:axId val="471296632"/>
        <c:scaling>
          <c:orientation val="minMax"/>
        </c:scaling>
        <c:delete val="1"/>
        <c:axPos val="l"/>
        <c:numFmt formatCode="_(* #,##0.00_);_(* \(#,##0.00\);_(* &quot;-&quot;??_);_(@_)" sourceLinked="1"/>
        <c:majorTickMark val="out"/>
        <c:minorTickMark val="none"/>
        <c:tickLblPos val="nextTo"/>
        <c:crossAx val="38985268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372633553885612E-2"/>
          <c:w val="0.97541899441340785"/>
          <c:h val="0.80694969212498624"/>
        </c:manualLayout>
      </c:layout>
      <c:barChart>
        <c:barDir val="col"/>
        <c:grouping val="clustered"/>
        <c:varyColors val="0"/>
        <c:dLbls>
          <c:dLblPos val="inEnd"/>
          <c:showLegendKey val="0"/>
          <c:showVal val="1"/>
          <c:showCatName val="0"/>
          <c:showSerName val="0"/>
          <c:showPercent val="0"/>
          <c:showBubbleSize val="0"/>
        </c:dLbls>
        <c:gapWidth val="41"/>
        <c:axId val="77158527"/>
        <c:axId val="77171599"/>
      </c:barChart>
      <c:catAx>
        <c:axId val="77158527"/>
        <c:scaling>
          <c:orientation val="minMax"/>
        </c:scaling>
        <c:delete val="1"/>
        <c:axPos val="b"/>
        <c:numFmt formatCode="General" sourceLinked="1"/>
        <c:majorTickMark val="none"/>
        <c:minorTickMark val="none"/>
        <c:tickLblPos val="nextTo"/>
        <c:crossAx val="77171599"/>
        <c:crosses val="autoZero"/>
        <c:auto val="1"/>
        <c:lblAlgn val="ctr"/>
        <c:lblOffset val="100"/>
        <c:noMultiLvlLbl val="0"/>
      </c:catAx>
      <c:valAx>
        <c:axId val="77171599"/>
        <c:scaling>
          <c:orientation val="minMax"/>
        </c:scaling>
        <c:delete val="1"/>
        <c:axPos val="l"/>
        <c:numFmt formatCode="#,##0.00" sourceLinked="1"/>
        <c:majorTickMark val="none"/>
        <c:minorTickMark val="none"/>
        <c:tickLblPos val="nextTo"/>
        <c:crossAx val="7715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MX"/>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9.372633553885612E-2"/>
          <c:w val="0.97541899441340785"/>
          <c:h val="0.80694969212498624"/>
        </c:manualLayout>
      </c:layout>
      <c:barChart>
        <c:barDir val="col"/>
        <c:grouping val="clustered"/>
        <c:varyColors val="0"/>
        <c:dLbls>
          <c:dLblPos val="inEnd"/>
          <c:showLegendKey val="0"/>
          <c:showVal val="1"/>
          <c:showCatName val="0"/>
          <c:showSerName val="0"/>
          <c:showPercent val="0"/>
          <c:showBubbleSize val="0"/>
        </c:dLbls>
        <c:gapWidth val="41"/>
        <c:axId val="77158527"/>
        <c:axId val="77171599"/>
      </c:barChart>
      <c:catAx>
        <c:axId val="77158527"/>
        <c:scaling>
          <c:orientation val="minMax"/>
        </c:scaling>
        <c:delete val="1"/>
        <c:axPos val="b"/>
        <c:numFmt formatCode="General" sourceLinked="1"/>
        <c:majorTickMark val="none"/>
        <c:minorTickMark val="none"/>
        <c:tickLblPos val="nextTo"/>
        <c:crossAx val="77171599"/>
        <c:crosses val="autoZero"/>
        <c:auto val="1"/>
        <c:lblAlgn val="ctr"/>
        <c:lblOffset val="100"/>
        <c:noMultiLvlLbl val="0"/>
      </c:catAx>
      <c:valAx>
        <c:axId val="77171599"/>
        <c:scaling>
          <c:orientation val="minMax"/>
        </c:scaling>
        <c:delete val="1"/>
        <c:axPos val="l"/>
        <c:numFmt formatCode="#,##0.00" sourceLinked="1"/>
        <c:majorTickMark val="none"/>
        <c:minorTickMark val="none"/>
        <c:tickLblPos val="nextTo"/>
        <c:crossAx val="7715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MX"/>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7171290684768797"/>
          <c:w val="1"/>
          <c:h val="0.82828715393586594"/>
        </c:manualLayout>
      </c:layout>
      <c:barChart>
        <c:barDir val="col"/>
        <c:grouping val="clustered"/>
        <c:varyColors val="0"/>
        <c:ser>
          <c:idx val="0"/>
          <c:order val="0"/>
          <c:spPr>
            <a:solidFill>
              <a:schemeClr val="accent2"/>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C8BC-4DC0-949F-EA2207EC9078}"/>
              </c:ext>
            </c:extLst>
          </c:dPt>
          <c:dPt>
            <c:idx val="1"/>
            <c:invertIfNegative val="0"/>
            <c:bubble3D val="0"/>
            <c:spPr>
              <a:solidFill>
                <a:srgbClr val="00B050"/>
              </a:solidFill>
              <a:ln>
                <a:noFill/>
              </a:ln>
              <a:effectLst/>
            </c:spPr>
            <c:extLst>
              <c:ext xmlns:c16="http://schemas.microsoft.com/office/drawing/2014/chart" uri="{C3380CC4-5D6E-409C-BE32-E72D297353CC}">
                <c16:uniqueId val="{00000003-C8BC-4DC0-949F-EA2207EC9078}"/>
              </c:ext>
            </c:extLst>
          </c:dPt>
          <c:dPt>
            <c:idx val="2"/>
            <c:invertIfNegative val="0"/>
            <c:bubble3D val="0"/>
            <c:spPr>
              <a:solidFill>
                <a:srgbClr val="FF33CC"/>
              </a:solidFill>
              <a:ln>
                <a:noFill/>
              </a:ln>
              <a:effectLst/>
            </c:spPr>
            <c:extLst>
              <c:ext xmlns:c16="http://schemas.microsoft.com/office/drawing/2014/chart" uri="{C3380CC4-5D6E-409C-BE32-E72D297353CC}">
                <c16:uniqueId val="{00000005-C8BC-4DC0-949F-EA2207EC9078}"/>
              </c:ext>
            </c:extLst>
          </c:dPt>
          <c:dPt>
            <c:idx val="3"/>
            <c:invertIfNegative val="0"/>
            <c:bubble3D val="0"/>
            <c:spPr>
              <a:solidFill>
                <a:schemeClr val="accent1">
                  <a:lumMod val="50000"/>
                </a:schemeClr>
              </a:solidFill>
              <a:ln>
                <a:noFill/>
              </a:ln>
              <a:effectLst/>
            </c:spPr>
            <c:extLst>
              <c:ext xmlns:c16="http://schemas.microsoft.com/office/drawing/2014/chart" uri="{C3380CC4-5D6E-409C-BE32-E72D297353CC}">
                <c16:uniqueId val="{00000007-C8BC-4DC0-949F-EA2207EC9078}"/>
              </c:ext>
            </c:extLst>
          </c:dPt>
          <c:dPt>
            <c:idx val="4"/>
            <c:invertIfNegative val="0"/>
            <c:bubble3D val="0"/>
            <c:spPr>
              <a:solidFill>
                <a:srgbClr val="0066FF"/>
              </a:solidFill>
              <a:ln>
                <a:noFill/>
              </a:ln>
              <a:effectLst/>
            </c:spPr>
            <c:extLst>
              <c:ext xmlns:c16="http://schemas.microsoft.com/office/drawing/2014/chart" uri="{C3380CC4-5D6E-409C-BE32-E72D297353CC}">
                <c16:uniqueId val="{00000009-C8BC-4DC0-949F-EA2207EC9078}"/>
              </c:ext>
            </c:extLst>
          </c:dPt>
          <c:dPt>
            <c:idx val="5"/>
            <c:invertIfNegative val="0"/>
            <c:bubble3D val="0"/>
            <c:spPr>
              <a:solidFill>
                <a:srgbClr val="800080"/>
              </a:solidFill>
              <a:ln>
                <a:noFill/>
              </a:ln>
              <a:effectLst/>
            </c:spPr>
            <c:extLst>
              <c:ext xmlns:c16="http://schemas.microsoft.com/office/drawing/2014/chart" uri="{C3380CC4-5D6E-409C-BE32-E72D297353CC}">
                <c16:uniqueId val="{0000000B-C8BC-4DC0-949F-EA2207EC9078}"/>
              </c:ext>
            </c:extLst>
          </c:dPt>
          <c:cat>
            <c:strRef>
              <c:f>'Hoja1 (2)'!$B$5:$B$10</c:f>
              <c:strCache>
                <c:ptCount val="6"/>
                <c:pt idx="0">
                  <c:v>MÉRIDA PRÓSPERA</c:v>
                </c:pt>
                <c:pt idx="1">
                  <c:v>MÉRIDA SUSTENTABLE</c:v>
                </c:pt>
                <c:pt idx="2">
                  <c:v>MÉRIDA INCLUYENTE</c:v>
                </c:pt>
                <c:pt idx="3">
                  <c:v>MÉRIDA SEGURA</c:v>
                </c:pt>
                <c:pt idx="4">
                  <c:v>MÉRIDA ORDENADA Y FUNCIONAL</c:v>
                </c:pt>
                <c:pt idx="5">
                  <c:v>MÉRIDA PARTICIPATIVA E INNOVADORA</c:v>
                </c:pt>
              </c:strCache>
            </c:strRef>
          </c:cat>
          <c:val>
            <c:numRef>
              <c:f>'Hoja1 (2)'!$C$5:$C$10</c:f>
              <c:numCache>
                <c:formatCode>_(* #,##0.00_);_(* \(#,##0.00\);_(* "-"??_);_(@_)</c:formatCode>
                <c:ptCount val="6"/>
                <c:pt idx="0">
                  <c:v>91972408</c:v>
                </c:pt>
                <c:pt idx="1">
                  <c:v>473223647</c:v>
                </c:pt>
                <c:pt idx="2">
                  <c:v>732180050</c:v>
                </c:pt>
                <c:pt idx="3">
                  <c:v>511176746</c:v>
                </c:pt>
                <c:pt idx="4">
                  <c:v>2117360647</c:v>
                </c:pt>
                <c:pt idx="5">
                  <c:v>2053231701</c:v>
                </c:pt>
              </c:numCache>
            </c:numRef>
          </c:val>
          <c:extLst>
            <c:ext xmlns:c16="http://schemas.microsoft.com/office/drawing/2014/chart" uri="{C3380CC4-5D6E-409C-BE32-E72D297353CC}">
              <c16:uniqueId val="{0000000C-C8BC-4DC0-949F-EA2207EC9078}"/>
            </c:ext>
          </c:extLst>
        </c:ser>
        <c:dLbls>
          <c:showLegendKey val="0"/>
          <c:showVal val="0"/>
          <c:showCatName val="0"/>
          <c:showSerName val="0"/>
          <c:showPercent val="0"/>
          <c:showBubbleSize val="0"/>
        </c:dLbls>
        <c:gapWidth val="150"/>
        <c:axId val="62714912"/>
        <c:axId val="62714080"/>
      </c:barChart>
      <c:catAx>
        <c:axId val="62714912"/>
        <c:scaling>
          <c:orientation val="minMax"/>
        </c:scaling>
        <c:delete val="1"/>
        <c:axPos val="b"/>
        <c:numFmt formatCode="General" sourceLinked="1"/>
        <c:majorTickMark val="none"/>
        <c:minorTickMark val="none"/>
        <c:tickLblPos val="nextTo"/>
        <c:crossAx val="62714080"/>
        <c:crosses val="autoZero"/>
        <c:auto val="1"/>
        <c:lblAlgn val="ctr"/>
        <c:lblOffset val="100"/>
        <c:noMultiLvlLbl val="0"/>
      </c:catAx>
      <c:valAx>
        <c:axId val="62714080"/>
        <c:scaling>
          <c:orientation val="minMax"/>
        </c:scaling>
        <c:delete val="1"/>
        <c:axPos val="l"/>
        <c:numFmt formatCode="_(* #,##0.00_);_(* \(#,##0.00\);_(* &quot;-&quot;??_);_(@_)" sourceLinked="1"/>
        <c:majorTickMark val="none"/>
        <c:minorTickMark val="none"/>
        <c:tickLblPos val="nextTo"/>
        <c:crossAx val="62714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233226293154286E-2"/>
          <c:y val="0.208333429355924"/>
          <c:w val="0.96944444444444444"/>
          <c:h val="0.7407407407407407"/>
        </c:manualLayout>
      </c:layout>
      <c:barChart>
        <c:barDir val="col"/>
        <c:grouping val="stacked"/>
        <c:varyColors val="0"/>
        <c:dLbls>
          <c:dLblPos val="ctr"/>
          <c:showLegendKey val="0"/>
          <c:showVal val="1"/>
          <c:showCatName val="0"/>
          <c:showSerName val="0"/>
          <c:showPercent val="0"/>
          <c:showBubbleSize val="0"/>
        </c:dLbls>
        <c:gapWidth val="150"/>
        <c:overlap val="100"/>
        <c:axId val="267220224"/>
        <c:axId val="260553728"/>
      </c:barChart>
      <c:catAx>
        <c:axId val="267220224"/>
        <c:scaling>
          <c:orientation val="minMax"/>
        </c:scaling>
        <c:delete val="1"/>
        <c:axPos val="b"/>
        <c:numFmt formatCode="General" sourceLinked="1"/>
        <c:majorTickMark val="none"/>
        <c:minorTickMark val="none"/>
        <c:tickLblPos val="nextTo"/>
        <c:crossAx val="260553728"/>
        <c:crosses val="autoZero"/>
        <c:auto val="1"/>
        <c:lblAlgn val="ctr"/>
        <c:lblOffset val="100"/>
        <c:noMultiLvlLbl val="0"/>
      </c:catAx>
      <c:valAx>
        <c:axId val="260553728"/>
        <c:scaling>
          <c:orientation val="minMax"/>
        </c:scaling>
        <c:delete val="1"/>
        <c:axPos val="l"/>
        <c:numFmt formatCode="_(&quot;$&quot;* #,##0.00_);_(&quot;$&quot;* \(#,##0.00\);_(&quot;$&quot;* &quot;-&quot;??_);_(@_)" sourceLinked="1"/>
        <c:majorTickMark val="none"/>
        <c:minorTickMark val="none"/>
        <c:tickLblPos val="nextTo"/>
        <c:crossAx val="26722022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418596355958768E-3"/>
          <c:y val="0.11649580330911809"/>
          <c:w val="0.97262114077153949"/>
          <c:h val="0.83069558231684837"/>
        </c:manualLayout>
      </c:layout>
      <c:barChart>
        <c:barDir val="col"/>
        <c:grouping val="stacked"/>
        <c:varyColors val="0"/>
        <c:ser>
          <c:idx val="0"/>
          <c:order val="0"/>
          <c:spPr>
            <a:solidFill>
              <a:schemeClr val="accent4"/>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2-1F62-42C7-BA69-8190CD368148}"/>
              </c:ext>
            </c:extLst>
          </c:dPt>
          <c:dPt>
            <c:idx val="1"/>
            <c:invertIfNegative val="0"/>
            <c:bubble3D val="0"/>
            <c:spPr>
              <a:solidFill>
                <a:srgbClr val="FFFF66"/>
              </a:solidFill>
              <a:ln>
                <a:noFill/>
              </a:ln>
              <a:effectLst/>
            </c:spPr>
            <c:extLst>
              <c:ext xmlns:c16="http://schemas.microsoft.com/office/drawing/2014/chart" uri="{C3380CC4-5D6E-409C-BE32-E72D297353CC}">
                <c16:uniqueId val="{00000004-1F62-42C7-BA69-8190CD368148}"/>
              </c:ext>
            </c:extLst>
          </c:dPt>
          <c:dPt>
            <c:idx val="2"/>
            <c:invertIfNegative val="0"/>
            <c:bubble3D val="0"/>
            <c:spPr>
              <a:solidFill>
                <a:srgbClr val="7030A0"/>
              </a:solidFill>
              <a:ln>
                <a:noFill/>
              </a:ln>
              <a:effectLst/>
            </c:spPr>
            <c:extLst>
              <c:ext xmlns:c16="http://schemas.microsoft.com/office/drawing/2014/chart" uri="{C3380CC4-5D6E-409C-BE32-E72D297353CC}">
                <c16:uniqueId val="{00000005-1F62-42C7-BA69-8190CD368148}"/>
              </c:ext>
            </c:extLst>
          </c:dPt>
          <c:dPt>
            <c:idx val="3"/>
            <c:invertIfNegative val="0"/>
            <c:bubble3D val="0"/>
            <c:spPr>
              <a:solidFill>
                <a:srgbClr val="FF99CC"/>
              </a:solidFill>
              <a:ln>
                <a:noFill/>
              </a:ln>
              <a:effectLst/>
            </c:spPr>
            <c:extLst>
              <c:ext xmlns:c16="http://schemas.microsoft.com/office/drawing/2014/chart" uri="{C3380CC4-5D6E-409C-BE32-E72D297353CC}">
                <c16:uniqueId val="{00000003-1F62-42C7-BA69-8190CD368148}"/>
              </c:ext>
            </c:extLst>
          </c:dPt>
          <c:dPt>
            <c:idx val="4"/>
            <c:invertIfNegative val="0"/>
            <c:bubble3D val="0"/>
            <c:spPr>
              <a:solidFill>
                <a:srgbClr val="4BEE00"/>
              </a:solidFill>
              <a:ln>
                <a:noFill/>
              </a:ln>
              <a:effectLst/>
            </c:spPr>
            <c:extLst>
              <c:ext xmlns:c16="http://schemas.microsoft.com/office/drawing/2014/chart" uri="{C3380CC4-5D6E-409C-BE32-E72D297353CC}">
                <c16:uniqueId val="{00000006-1F62-42C7-BA69-8190CD368148}"/>
              </c:ext>
            </c:extLst>
          </c:dPt>
          <c:dPt>
            <c:idx val="5"/>
            <c:invertIfNegative val="0"/>
            <c:bubble3D val="0"/>
            <c:spPr>
              <a:solidFill>
                <a:srgbClr val="002060"/>
              </a:solidFill>
              <a:ln>
                <a:noFill/>
              </a:ln>
              <a:effectLst/>
            </c:spPr>
            <c:extLst>
              <c:ext xmlns:c16="http://schemas.microsoft.com/office/drawing/2014/chart" uri="{C3380CC4-5D6E-409C-BE32-E72D297353CC}">
                <c16:uniqueId val="{00000007-1F62-42C7-BA69-8190CD368148}"/>
              </c:ext>
            </c:extLst>
          </c:dPt>
          <c:dPt>
            <c:idx val="6"/>
            <c:invertIfNegative val="0"/>
            <c:bubble3D val="0"/>
            <c:spPr>
              <a:solidFill>
                <a:schemeClr val="accent2">
                  <a:lumMod val="75000"/>
                </a:schemeClr>
              </a:solidFill>
              <a:ln>
                <a:noFill/>
              </a:ln>
              <a:effectLst/>
            </c:spPr>
            <c:extLst>
              <c:ext xmlns:c16="http://schemas.microsoft.com/office/drawing/2014/chart" uri="{C3380CC4-5D6E-409C-BE32-E72D297353CC}">
                <c16:uniqueId val="{00000008-1F62-42C7-BA69-8190CD368148}"/>
              </c:ext>
            </c:extLst>
          </c:dPt>
          <c:dPt>
            <c:idx val="7"/>
            <c:invertIfNegative val="0"/>
            <c:bubble3D val="0"/>
            <c:spPr>
              <a:solidFill>
                <a:srgbClr val="03C9D3"/>
              </a:solidFill>
              <a:ln>
                <a:noFill/>
              </a:ln>
              <a:effectLst/>
            </c:spPr>
            <c:extLst>
              <c:ext xmlns:c16="http://schemas.microsoft.com/office/drawing/2014/chart" uri="{C3380CC4-5D6E-409C-BE32-E72D297353CC}">
                <c16:uniqueId val="{00000009-1F62-42C7-BA69-8190CD368148}"/>
              </c:ext>
            </c:extLst>
          </c:dPt>
          <c:cat>
            <c:strRef>
              <c:f>graficas!$B$15:$B$22</c:f>
              <c:strCache>
                <c:ptCount val="8"/>
                <c:pt idx="0">
                  <c:v>SERVICIOS PERSONALES</c:v>
                </c:pt>
                <c:pt idx="1">
                  <c:v>MATERIALES Y SUMINISTROS</c:v>
                </c:pt>
                <c:pt idx="2">
                  <c:v>SERVICIOS GENERALES</c:v>
                </c:pt>
                <c:pt idx="3">
                  <c:v>TRANSFERENCIAS, ASIGNACIONES, SUBSIDIOS Y OTRAS AYUDAS</c:v>
                </c:pt>
                <c:pt idx="4">
                  <c:v>BIENES MUEBLES, INMUEBLES E INTANGIBLES</c:v>
                </c:pt>
                <c:pt idx="5">
                  <c:v>INVERSIÓN PÚBLICA</c:v>
                </c:pt>
                <c:pt idx="6">
                  <c:v>INVERSIONES FINANCIERAS Y OTRAS PROVISIONES</c:v>
                </c:pt>
                <c:pt idx="7">
                  <c:v>DEUDA PUBLICA</c:v>
                </c:pt>
              </c:strCache>
            </c:strRef>
          </c:cat>
          <c:val>
            <c:numRef>
              <c:f>graficas!$C$15:$C$22</c:f>
              <c:numCache>
                <c:formatCode>_(* #,##0.00_);_(* \(#,##0.00\);_(* "-"??_);_(@_)</c:formatCode>
                <c:ptCount val="8"/>
                <c:pt idx="0">
                  <c:v>1534475716</c:v>
                </c:pt>
                <c:pt idx="1">
                  <c:v>615585395</c:v>
                </c:pt>
                <c:pt idx="2">
                  <c:v>1809498496</c:v>
                </c:pt>
                <c:pt idx="3">
                  <c:v>1184976439</c:v>
                </c:pt>
                <c:pt idx="4">
                  <c:v>136825262</c:v>
                </c:pt>
                <c:pt idx="5">
                  <c:v>519945620</c:v>
                </c:pt>
                <c:pt idx="6">
                  <c:v>116324932</c:v>
                </c:pt>
                <c:pt idx="7">
                  <c:v>61513339</c:v>
                </c:pt>
              </c:numCache>
            </c:numRef>
          </c:val>
          <c:extLst>
            <c:ext xmlns:c16="http://schemas.microsoft.com/office/drawing/2014/chart" uri="{C3380CC4-5D6E-409C-BE32-E72D297353CC}">
              <c16:uniqueId val="{00000000-1F62-42C7-BA69-8190CD368148}"/>
            </c:ext>
          </c:extLst>
        </c:ser>
        <c:dLbls>
          <c:showLegendKey val="0"/>
          <c:showVal val="0"/>
          <c:showCatName val="0"/>
          <c:showSerName val="0"/>
          <c:showPercent val="0"/>
          <c:showBubbleSize val="0"/>
        </c:dLbls>
        <c:gapWidth val="150"/>
        <c:overlap val="100"/>
        <c:axId val="299470208"/>
        <c:axId val="299468960"/>
      </c:barChart>
      <c:catAx>
        <c:axId val="299470208"/>
        <c:scaling>
          <c:orientation val="minMax"/>
        </c:scaling>
        <c:delete val="1"/>
        <c:axPos val="b"/>
        <c:numFmt formatCode="General" sourceLinked="1"/>
        <c:majorTickMark val="none"/>
        <c:minorTickMark val="none"/>
        <c:tickLblPos val="nextTo"/>
        <c:crossAx val="299468960"/>
        <c:crosses val="autoZero"/>
        <c:auto val="1"/>
        <c:lblAlgn val="ctr"/>
        <c:lblOffset val="100"/>
        <c:noMultiLvlLbl val="0"/>
      </c:catAx>
      <c:valAx>
        <c:axId val="299468960"/>
        <c:scaling>
          <c:orientation val="minMax"/>
        </c:scaling>
        <c:delete val="1"/>
        <c:axPos val="l"/>
        <c:numFmt formatCode="_(* #,##0.00_);_(* \(#,##0.00\);_(* &quot;-&quot;??_);_(@_)" sourceLinked="1"/>
        <c:majorTickMark val="none"/>
        <c:minorTickMark val="none"/>
        <c:tickLblPos val="nextTo"/>
        <c:crossAx val="29947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39.png"/></Relationships>
</file>

<file path=ppt/drawings/drawing1.xml><?xml version="1.0" encoding="utf-8"?>
<c:userShapes xmlns:c="http://schemas.openxmlformats.org/drawingml/2006/chart">
  <cdr:relSizeAnchor xmlns:cdr="http://schemas.openxmlformats.org/drawingml/2006/chartDrawing">
    <cdr:from>
      <cdr:x>0</cdr:x>
      <cdr:y>0.2282</cdr:y>
    </cdr:from>
    <cdr:to>
      <cdr:x>0.08093</cdr:x>
      <cdr:y>0.2769</cdr:y>
    </cdr:to>
    <cdr:sp macro="" textlink="">
      <cdr:nvSpPr>
        <cdr:cNvPr id="2" name="CuadroTexto 1">
          <a:extLst xmlns:a="http://schemas.openxmlformats.org/drawingml/2006/main">
            <a:ext uri="{FF2B5EF4-FFF2-40B4-BE49-F238E27FC236}">
              <a16:creationId xmlns:a16="http://schemas.microsoft.com/office/drawing/2014/main" id="{78C7E7D0-0EB2-A041-8A93-5BAF16B67C26}"/>
            </a:ext>
          </a:extLst>
        </cdr:cNvPr>
        <cdr:cNvSpPr txBox="1"/>
      </cdr:nvSpPr>
      <cdr:spPr>
        <a:xfrm xmlns:a="http://schemas.openxmlformats.org/drawingml/2006/main">
          <a:off x="-499596" y="1298004"/>
          <a:ext cx="943663" cy="2770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IMPUESTOS</a:t>
          </a:r>
        </a:p>
      </cdr:txBody>
    </cdr:sp>
  </cdr:relSizeAnchor>
  <cdr:relSizeAnchor xmlns:cdr="http://schemas.openxmlformats.org/drawingml/2006/chartDrawing">
    <cdr:from>
      <cdr:x>0.05054</cdr:x>
      <cdr:y>0.71349</cdr:y>
    </cdr:from>
    <cdr:to>
      <cdr:x>0.16698</cdr:x>
      <cdr:y>0.90364</cdr:y>
    </cdr:to>
    <cdr:sp macro="" textlink="">
      <cdr:nvSpPr>
        <cdr:cNvPr id="10" name="CuadroTexto 9">
          <a:extLst xmlns:a="http://schemas.openxmlformats.org/drawingml/2006/main">
            <a:ext uri="{FF2B5EF4-FFF2-40B4-BE49-F238E27FC236}">
              <a16:creationId xmlns:a16="http://schemas.microsoft.com/office/drawing/2014/main" id="{62CCDAC2-7949-5C4F-A189-FCD4AAB8AECA}"/>
            </a:ext>
          </a:extLst>
        </cdr:cNvPr>
        <cdr:cNvSpPr txBox="1"/>
      </cdr:nvSpPr>
      <cdr:spPr>
        <a:xfrm xmlns:a="http://schemas.openxmlformats.org/drawingml/2006/main">
          <a:off x="589312" y="4058319"/>
          <a:ext cx="1357718" cy="10815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CUOTAS Y APORTACIONES DE SEGURIDAD SOCIAL</a:t>
          </a:r>
        </a:p>
      </cdr:txBody>
    </cdr:sp>
  </cdr:relSizeAnchor>
  <cdr:relSizeAnchor xmlns:cdr="http://schemas.openxmlformats.org/drawingml/2006/chartDrawing">
    <cdr:from>
      <cdr:x>0.15571</cdr:x>
      <cdr:y>0.7737</cdr:y>
    </cdr:from>
    <cdr:to>
      <cdr:x>0.26862</cdr:x>
      <cdr:y>0.86026</cdr:y>
    </cdr:to>
    <cdr:sp macro="" textlink="">
      <cdr:nvSpPr>
        <cdr:cNvPr id="11" name="CuadroTexto 10">
          <a:extLst xmlns:a="http://schemas.openxmlformats.org/drawingml/2006/main">
            <a:ext uri="{FF2B5EF4-FFF2-40B4-BE49-F238E27FC236}">
              <a16:creationId xmlns:a16="http://schemas.microsoft.com/office/drawing/2014/main" id="{4912D37C-BCAB-6E4E-9BEC-D12D3E516068}"/>
            </a:ext>
          </a:extLst>
        </cdr:cNvPr>
        <cdr:cNvSpPr txBox="1"/>
      </cdr:nvSpPr>
      <cdr:spPr>
        <a:xfrm xmlns:a="http://schemas.openxmlformats.org/drawingml/2006/main">
          <a:off x="1815612" y="4400757"/>
          <a:ext cx="1316558" cy="4923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CONTRIBUCIONES DE MEJORAS</a:t>
          </a:r>
        </a:p>
      </cdr:txBody>
    </cdr:sp>
  </cdr:relSizeAnchor>
  <cdr:relSizeAnchor xmlns:cdr="http://schemas.openxmlformats.org/drawingml/2006/chartDrawing">
    <cdr:from>
      <cdr:x>0.28132</cdr:x>
      <cdr:y>0.72182</cdr:y>
    </cdr:from>
    <cdr:to>
      <cdr:x>0.37437</cdr:x>
      <cdr:y>0.78618</cdr:y>
    </cdr:to>
    <cdr:sp macro="" textlink="">
      <cdr:nvSpPr>
        <cdr:cNvPr id="12" name="CuadroTexto 11">
          <a:extLst xmlns:a="http://schemas.openxmlformats.org/drawingml/2006/main">
            <a:ext uri="{FF2B5EF4-FFF2-40B4-BE49-F238E27FC236}">
              <a16:creationId xmlns:a16="http://schemas.microsoft.com/office/drawing/2014/main" id="{C7935C17-CF44-7741-9FC5-E6C1488FC587}"/>
            </a:ext>
          </a:extLst>
        </cdr:cNvPr>
        <cdr:cNvSpPr txBox="1"/>
      </cdr:nvSpPr>
      <cdr:spPr>
        <a:xfrm xmlns:a="http://schemas.openxmlformats.org/drawingml/2006/main">
          <a:off x="3280292" y="4105661"/>
          <a:ext cx="1084986" cy="3660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DERECHOS</a:t>
          </a:r>
        </a:p>
      </cdr:txBody>
    </cdr:sp>
  </cdr:relSizeAnchor>
  <cdr:relSizeAnchor xmlns:cdr="http://schemas.openxmlformats.org/drawingml/2006/chartDrawing">
    <cdr:from>
      <cdr:x>0.37736</cdr:x>
      <cdr:y>0.75836</cdr:y>
    </cdr:from>
    <cdr:to>
      <cdr:x>0.47041</cdr:x>
      <cdr:y>0.82272</cdr:y>
    </cdr:to>
    <cdr:sp macro="" textlink="">
      <cdr:nvSpPr>
        <cdr:cNvPr id="13" name="CuadroTexto 12">
          <a:extLst xmlns:a="http://schemas.openxmlformats.org/drawingml/2006/main">
            <a:ext uri="{FF2B5EF4-FFF2-40B4-BE49-F238E27FC236}">
              <a16:creationId xmlns:a16="http://schemas.microsoft.com/office/drawing/2014/main" id="{10ABE2A0-5C56-564F-B166-007822A42DAD}"/>
            </a:ext>
          </a:extLst>
        </cdr:cNvPr>
        <cdr:cNvSpPr txBox="1"/>
      </cdr:nvSpPr>
      <cdr:spPr>
        <a:xfrm xmlns:a="http://schemas.openxmlformats.org/drawingml/2006/main">
          <a:off x="4400121" y="4313491"/>
          <a:ext cx="1084986" cy="3660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PRODUCTOS</a:t>
          </a:r>
        </a:p>
      </cdr:txBody>
    </cdr:sp>
  </cdr:relSizeAnchor>
  <cdr:relSizeAnchor xmlns:cdr="http://schemas.openxmlformats.org/drawingml/2006/chartDrawing">
    <cdr:from>
      <cdr:x>0.43814</cdr:x>
      <cdr:y>0.80701</cdr:y>
    </cdr:from>
    <cdr:to>
      <cdr:x>0.58996</cdr:x>
      <cdr:y>0.87137</cdr:y>
    </cdr:to>
    <cdr:sp macro="" textlink="">
      <cdr:nvSpPr>
        <cdr:cNvPr id="14" name="CuadroTexto 13">
          <a:extLst xmlns:a="http://schemas.openxmlformats.org/drawingml/2006/main">
            <a:ext uri="{FF2B5EF4-FFF2-40B4-BE49-F238E27FC236}">
              <a16:creationId xmlns:a16="http://schemas.microsoft.com/office/drawing/2014/main" id="{DA186D2C-05CD-4F4B-8971-4362D5B03256}"/>
            </a:ext>
          </a:extLst>
        </cdr:cNvPr>
        <cdr:cNvSpPr txBox="1"/>
      </cdr:nvSpPr>
      <cdr:spPr>
        <a:xfrm xmlns:a="http://schemas.openxmlformats.org/drawingml/2006/main">
          <a:off x="5108816" y="4590257"/>
          <a:ext cx="1770258" cy="3660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APROVECHAMIENTOS</a:t>
          </a:r>
        </a:p>
      </cdr:txBody>
    </cdr:sp>
  </cdr:relSizeAnchor>
  <cdr:relSizeAnchor xmlns:cdr="http://schemas.openxmlformats.org/drawingml/2006/chartDrawing">
    <cdr:from>
      <cdr:x>0.57821</cdr:x>
      <cdr:y>0.6236</cdr:y>
    </cdr:from>
    <cdr:to>
      <cdr:x>0.68719</cdr:x>
      <cdr:y>0.82238</cdr:y>
    </cdr:to>
    <cdr:sp macro="" textlink="">
      <cdr:nvSpPr>
        <cdr:cNvPr id="15" name="CuadroTexto 14">
          <a:extLst xmlns:a="http://schemas.openxmlformats.org/drawingml/2006/main">
            <a:ext uri="{FF2B5EF4-FFF2-40B4-BE49-F238E27FC236}">
              <a16:creationId xmlns:a16="http://schemas.microsoft.com/office/drawing/2014/main" id="{7072742F-82F7-9244-BD16-693EC9DA486F}"/>
            </a:ext>
          </a:extLst>
        </cdr:cNvPr>
        <cdr:cNvSpPr txBox="1"/>
      </cdr:nvSpPr>
      <cdr:spPr>
        <a:xfrm xmlns:a="http://schemas.openxmlformats.org/drawingml/2006/main">
          <a:off x="6742101" y="3547020"/>
          <a:ext cx="1270733" cy="11306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INGRESOS POR VENTAS DE BIENES, PRESTACIÓN DE SERVICIOS Y OTROS INGRESOS</a:t>
          </a:r>
        </a:p>
      </cdr:txBody>
    </cdr:sp>
  </cdr:relSizeAnchor>
  <cdr:relSizeAnchor xmlns:cdr="http://schemas.openxmlformats.org/drawingml/2006/chartDrawing">
    <cdr:from>
      <cdr:x>0.62218</cdr:x>
      <cdr:y>0</cdr:y>
    </cdr:from>
    <cdr:to>
      <cdr:x>0.83512</cdr:x>
      <cdr:y>0.17249</cdr:y>
    </cdr:to>
    <cdr:sp macro="" textlink="">
      <cdr:nvSpPr>
        <cdr:cNvPr id="16" name="CuadroTexto 15">
          <a:extLst xmlns:a="http://schemas.openxmlformats.org/drawingml/2006/main">
            <a:ext uri="{FF2B5EF4-FFF2-40B4-BE49-F238E27FC236}">
              <a16:creationId xmlns:a16="http://schemas.microsoft.com/office/drawing/2014/main" id="{DFBEC5D5-BDBD-E94F-B4C1-2090E5065733}"/>
            </a:ext>
          </a:extLst>
        </cdr:cNvPr>
        <cdr:cNvSpPr txBox="1"/>
      </cdr:nvSpPr>
      <cdr:spPr>
        <a:xfrm xmlns:a="http://schemas.openxmlformats.org/drawingml/2006/main">
          <a:off x="7254825" y="-1130823"/>
          <a:ext cx="2482932" cy="9811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b="1" dirty="0">
              <a:latin typeface="Barlow" pitchFamily="2" charset="77"/>
            </a:rPr>
            <a:t>PARTICIPACIONES, APORTACIONES, CONVENIOS, INCENTIVOS DERIVADOS DE LA COLABORACIÓN FISCAL Y FONDOS DISTINTOS DE APORTACIONES</a:t>
          </a:r>
        </a:p>
      </cdr:txBody>
    </cdr:sp>
  </cdr:relSizeAnchor>
  <cdr:relSizeAnchor xmlns:cdr="http://schemas.openxmlformats.org/drawingml/2006/chartDrawing">
    <cdr:from>
      <cdr:x>0.7398</cdr:x>
      <cdr:y>0.65793</cdr:y>
    </cdr:from>
    <cdr:to>
      <cdr:x>0.86472</cdr:x>
      <cdr:y>0.84152</cdr:y>
    </cdr:to>
    <cdr:sp macro="" textlink="">
      <cdr:nvSpPr>
        <cdr:cNvPr id="3" name="CuadroTexto 1">
          <a:extLst xmlns:a="http://schemas.openxmlformats.org/drawingml/2006/main">
            <a:ext uri="{FF2B5EF4-FFF2-40B4-BE49-F238E27FC236}">
              <a16:creationId xmlns:a16="http://schemas.microsoft.com/office/drawing/2014/main" id="{1771A97D-EBD6-287A-481E-4CB321F7DA0C}"/>
            </a:ext>
          </a:extLst>
        </cdr:cNvPr>
        <cdr:cNvSpPr txBox="1"/>
      </cdr:nvSpPr>
      <cdr:spPr>
        <a:xfrm xmlns:a="http://schemas.openxmlformats.org/drawingml/2006/main">
          <a:off x="8626235" y="3742289"/>
          <a:ext cx="1456597" cy="10442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b="1" dirty="0">
              <a:latin typeface="Barlow" pitchFamily="2" charset="77"/>
            </a:rPr>
            <a:t>TRANSFERENCIAS, ASIGNACIONES, SUBSIDIOS Y SUBVENCIONES Y PENSIONES Y JUBILACIONES</a:t>
          </a:r>
          <a:endParaRPr lang="es-MX" b="1" dirty="0">
            <a:latin typeface="Barlow" pitchFamily="2" charset="77"/>
          </a:endParaRPr>
        </a:p>
      </cdr:txBody>
    </cdr:sp>
  </cdr:relSizeAnchor>
  <cdr:relSizeAnchor xmlns:cdr="http://schemas.openxmlformats.org/drawingml/2006/chartDrawing">
    <cdr:from>
      <cdr:x>0.87508</cdr:x>
      <cdr:y>0.7457</cdr:y>
    </cdr:from>
    <cdr:to>
      <cdr:x>1</cdr:x>
      <cdr:y>0.9293</cdr:y>
    </cdr:to>
    <cdr:sp macro="" textlink="">
      <cdr:nvSpPr>
        <cdr:cNvPr id="4" name="CuadroTexto 1">
          <a:extLst xmlns:a="http://schemas.openxmlformats.org/drawingml/2006/main">
            <a:ext uri="{FF2B5EF4-FFF2-40B4-BE49-F238E27FC236}">
              <a16:creationId xmlns:a16="http://schemas.microsoft.com/office/drawing/2014/main" id="{74C23317-41D7-9E95-AAF2-1C0EEEC16A86}"/>
            </a:ext>
          </a:extLst>
        </cdr:cNvPr>
        <cdr:cNvSpPr txBox="1"/>
      </cdr:nvSpPr>
      <cdr:spPr>
        <a:xfrm xmlns:a="http://schemas.openxmlformats.org/drawingml/2006/main">
          <a:off x="10203645" y="4241493"/>
          <a:ext cx="1456598" cy="10443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s-ES" b="1" dirty="0">
              <a:latin typeface="Barlow" pitchFamily="2" charset="77"/>
            </a:rPr>
            <a:t>INGRESOS DERIVADOS DE FINANCIAMIENTO</a:t>
          </a:r>
          <a:endParaRPr lang="es-MX" b="1" dirty="0">
            <a:latin typeface="Barlow" pitchFamily="2" charset="77"/>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0.10839</cdr:x>
      <cdr:y>0.76542</cdr:y>
    </cdr:from>
    <cdr:to>
      <cdr:x>0.19825</cdr:x>
      <cdr:y>0.86098</cdr:y>
    </cdr:to>
    <cdr:sp macro="" textlink="">
      <cdr:nvSpPr>
        <cdr:cNvPr id="2" name="CuadroTexto 1">
          <a:extLst xmlns:a="http://schemas.openxmlformats.org/drawingml/2006/main">
            <a:ext uri="{FF2B5EF4-FFF2-40B4-BE49-F238E27FC236}">
              <a16:creationId xmlns:a16="http://schemas.microsoft.com/office/drawing/2014/main" id="{78C7E7D0-0EB2-A041-8A93-5BAF16B67C26}"/>
            </a:ext>
          </a:extLst>
        </cdr:cNvPr>
        <cdr:cNvSpPr txBox="1"/>
      </cdr:nvSpPr>
      <cdr:spPr>
        <a:xfrm xmlns:a="http://schemas.openxmlformats.org/drawingml/2006/main">
          <a:off x="1263706" y="4241576"/>
          <a:ext cx="1047656" cy="5295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Barlow Light" panose="00000400000000000000" pitchFamily="2" charset="0"/>
            </a:rPr>
            <a:t>MÉRIDA</a:t>
          </a:r>
        </a:p>
        <a:p xmlns:a="http://schemas.openxmlformats.org/drawingml/2006/main">
          <a:pPr algn="ctr"/>
          <a:r>
            <a:rPr lang="es-MX" b="1" dirty="0">
              <a:latin typeface="Barlow Light" panose="00000400000000000000" pitchFamily="2" charset="0"/>
            </a:rPr>
            <a:t>PRÓSPERA</a:t>
          </a:r>
          <a:endParaRPr lang="es-MX" sz="1100" b="1" dirty="0">
            <a:latin typeface="Barlow Light" panose="00000400000000000000" pitchFamily="2" charset="0"/>
          </a:endParaRPr>
        </a:p>
      </cdr:txBody>
    </cdr:sp>
  </cdr:relSizeAnchor>
  <cdr:relSizeAnchor xmlns:cdr="http://schemas.openxmlformats.org/drawingml/2006/chartDrawing">
    <cdr:from>
      <cdr:x>0.23875</cdr:x>
      <cdr:y>0.68332</cdr:y>
    </cdr:from>
    <cdr:to>
      <cdr:x>0.34936</cdr:x>
      <cdr:y>0.79751</cdr:y>
    </cdr:to>
    <cdr:sp macro="" textlink="">
      <cdr:nvSpPr>
        <cdr:cNvPr id="3" name="CuadroTexto 2">
          <a:extLst xmlns:a="http://schemas.openxmlformats.org/drawingml/2006/main">
            <a:ext uri="{FF2B5EF4-FFF2-40B4-BE49-F238E27FC236}">
              <a16:creationId xmlns:a16="http://schemas.microsoft.com/office/drawing/2014/main" id="{2B021C69-4BC6-B84D-80EE-D988AAB6A646}"/>
            </a:ext>
          </a:extLst>
        </cdr:cNvPr>
        <cdr:cNvSpPr txBox="1"/>
      </cdr:nvSpPr>
      <cdr:spPr>
        <a:xfrm xmlns:a="http://schemas.openxmlformats.org/drawingml/2006/main">
          <a:off x="2783516" y="3786614"/>
          <a:ext cx="1289574" cy="6327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Barlow Light" panose="00000400000000000000" pitchFamily="2" charset="0"/>
            </a:rPr>
            <a:t>MÉRIDA</a:t>
          </a:r>
        </a:p>
        <a:p xmlns:a="http://schemas.openxmlformats.org/drawingml/2006/main">
          <a:pPr algn="ctr"/>
          <a:r>
            <a:rPr lang="es-MX" b="1" dirty="0">
              <a:latin typeface="Barlow Light" panose="00000400000000000000" pitchFamily="2" charset="0"/>
            </a:rPr>
            <a:t>SUSTENTABLE</a:t>
          </a:r>
          <a:endParaRPr lang="es-MX" sz="1100" b="1" dirty="0">
            <a:latin typeface="Barlow Light" panose="00000400000000000000" pitchFamily="2" charset="0"/>
          </a:endParaRPr>
        </a:p>
      </cdr:txBody>
    </cdr:sp>
  </cdr:relSizeAnchor>
  <cdr:relSizeAnchor xmlns:cdr="http://schemas.openxmlformats.org/drawingml/2006/chartDrawing">
    <cdr:from>
      <cdr:x>0.4001</cdr:x>
      <cdr:y>0.58011</cdr:y>
    </cdr:from>
    <cdr:to>
      <cdr:x>0.51071</cdr:x>
      <cdr:y>0.6943</cdr:y>
    </cdr:to>
    <cdr:sp macro="" textlink="">
      <cdr:nvSpPr>
        <cdr:cNvPr id="4" name="CuadroTexto 3">
          <a:extLst xmlns:a="http://schemas.openxmlformats.org/drawingml/2006/main">
            <a:ext uri="{FF2B5EF4-FFF2-40B4-BE49-F238E27FC236}">
              <a16:creationId xmlns:a16="http://schemas.microsoft.com/office/drawing/2014/main" id="{93ACE0B1-8281-B943-B983-0E11D22A5675}"/>
            </a:ext>
          </a:extLst>
        </cdr:cNvPr>
        <cdr:cNvSpPr txBox="1"/>
      </cdr:nvSpPr>
      <cdr:spPr>
        <a:xfrm xmlns:a="http://schemas.openxmlformats.org/drawingml/2006/main">
          <a:off x="4664677" y="3214689"/>
          <a:ext cx="1289575" cy="6327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Barlow Light" panose="00000400000000000000" pitchFamily="2" charset="0"/>
            </a:rPr>
            <a:t>MÉRIDA</a:t>
          </a:r>
        </a:p>
        <a:p xmlns:a="http://schemas.openxmlformats.org/drawingml/2006/main">
          <a:pPr algn="ctr"/>
          <a:r>
            <a:rPr lang="es-MX" b="1" dirty="0">
              <a:latin typeface="Barlow Light" panose="00000400000000000000" pitchFamily="2" charset="0"/>
            </a:rPr>
            <a:t>INCLUYENTE</a:t>
          </a:r>
          <a:endParaRPr lang="es-MX" sz="1100" b="1" dirty="0">
            <a:latin typeface="Barlow Light" panose="00000400000000000000" pitchFamily="2" charset="0"/>
          </a:endParaRPr>
        </a:p>
      </cdr:txBody>
    </cdr:sp>
  </cdr:relSizeAnchor>
  <cdr:relSizeAnchor xmlns:cdr="http://schemas.openxmlformats.org/drawingml/2006/chartDrawing">
    <cdr:from>
      <cdr:x>0.54539</cdr:x>
      <cdr:y>0.57865</cdr:y>
    </cdr:from>
    <cdr:to>
      <cdr:x>0.65781</cdr:x>
      <cdr:y>0.67897</cdr:y>
    </cdr:to>
    <cdr:sp macro="" textlink="">
      <cdr:nvSpPr>
        <cdr:cNvPr id="5" name="CuadroTexto 4">
          <a:extLst xmlns:a="http://schemas.openxmlformats.org/drawingml/2006/main">
            <a:ext uri="{FF2B5EF4-FFF2-40B4-BE49-F238E27FC236}">
              <a16:creationId xmlns:a16="http://schemas.microsoft.com/office/drawing/2014/main" id="{183C2354-88A2-0F40-A7CC-6B2036626E80}"/>
            </a:ext>
          </a:extLst>
        </cdr:cNvPr>
        <cdr:cNvSpPr txBox="1"/>
      </cdr:nvSpPr>
      <cdr:spPr>
        <a:xfrm xmlns:a="http://schemas.openxmlformats.org/drawingml/2006/main">
          <a:off x="6358523" y="3206577"/>
          <a:ext cx="1310731" cy="5559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solidFill>
                <a:schemeClr val="tx1"/>
              </a:solidFill>
              <a:latin typeface="Barlow Light" panose="00000400000000000000" pitchFamily="2" charset="0"/>
            </a:rPr>
            <a:t>MÉRIDA</a:t>
          </a:r>
        </a:p>
        <a:p xmlns:a="http://schemas.openxmlformats.org/drawingml/2006/main">
          <a:pPr algn="ctr"/>
          <a:r>
            <a:rPr lang="es-MX" b="1" dirty="0">
              <a:solidFill>
                <a:schemeClr val="tx1"/>
              </a:solidFill>
              <a:latin typeface="Barlow Light" panose="00000400000000000000" pitchFamily="2" charset="0"/>
            </a:rPr>
            <a:t>SEGURA</a:t>
          </a:r>
          <a:endParaRPr lang="es-MX" sz="1100" b="1" dirty="0">
            <a:solidFill>
              <a:schemeClr val="tx1"/>
            </a:solidFill>
            <a:latin typeface="Barlow Light" panose="00000400000000000000" pitchFamily="2" charset="0"/>
          </a:endParaRPr>
        </a:p>
      </cdr:txBody>
    </cdr:sp>
  </cdr:relSizeAnchor>
  <cdr:relSizeAnchor xmlns:cdr="http://schemas.openxmlformats.org/drawingml/2006/chartDrawing">
    <cdr:from>
      <cdr:x>0.68117</cdr:x>
      <cdr:y>0.21687</cdr:y>
    </cdr:from>
    <cdr:to>
      <cdr:x>0.82214</cdr:x>
      <cdr:y>0.33483</cdr:y>
    </cdr:to>
    <cdr:sp macro="" textlink="">
      <cdr:nvSpPr>
        <cdr:cNvPr id="6" name="CuadroTexto 5">
          <a:extLst xmlns:a="http://schemas.openxmlformats.org/drawingml/2006/main">
            <a:ext uri="{FF2B5EF4-FFF2-40B4-BE49-F238E27FC236}">
              <a16:creationId xmlns:a16="http://schemas.microsoft.com/office/drawing/2014/main" id="{20B078B5-F623-BA4E-AB4D-4F53E1A7451E}"/>
            </a:ext>
          </a:extLst>
        </cdr:cNvPr>
        <cdr:cNvSpPr txBox="1"/>
      </cdr:nvSpPr>
      <cdr:spPr>
        <a:xfrm xmlns:a="http://schemas.openxmlformats.org/drawingml/2006/main">
          <a:off x="7941643" y="1201811"/>
          <a:ext cx="1643474" cy="653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Barlow Light" panose="00000400000000000000" pitchFamily="2" charset="0"/>
            </a:rPr>
            <a:t>MÉRIDA</a:t>
          </a:r>
        </a:p>
        <a:p xmlns:a="http://schemas.openxmlformats.org/drawingml/2006/main">
          <a:pPr algn="ctr"/>
          <a:r>
            <a:rPr lang="es-MX" b="1" dirty="0">
              <a:latin typeface="Barlow Light" panose="00000400000000000000" pitchFamily="2" charset="0"/>
            </a:rPr>
            <a:t>ORDENADA Y FUNCIONAL</a:t>
          </a:r>
          <a:endParaRPr lang="es-MX" sz="1100" b="1" dirty="0">
            <a:latin typeface="Barlow Light" panose="00000400000000000000" pitchFamily="2" charset="0"/>
          </a:endParaRPr>
        </a:p>
      </cdr:txBody>
    </cdr:sp>
  </cdr:relSizeAnchor>
  <cdr:relSizeAnchor xmlns:cdr="http://schemas.openxmlformats.org/drawingml/2006/chartDrawing">
    <cdr:from>
      <cdr:x>0.80326</cdr:x>
      <cdr:y>0.26785</cdr:y>
    </cdr:from>
    <cdr:to>
      <cdr:x>1</cdr:x>
      <cdr:y>0.36755</cdr:y>
    </cdr:to>
    <cdr:sp macro="" textlink="">
      <cdr:nvSpPr>
        <cdr:cNvPr id="7" name="CuadroTexto 6">
          <a:extLst xmlns:a="http://schemas.openxmlformats.org/drawingml/2006/main">
            <a:ext uri="{FF2B5EF4-FFF2-40B4-BE49-F238E27FC236}">
              <a16:creationId xmlns:a16="http://schemas.microsoft.com/office/drawing/2014/main" id="{0ED48C5C-83FF-CC4F-86A0-C20651AE1490}"/>
            </a:ext>
          </a:extLst>
        </cdr:cNvPr>
        <cdr:cNvSpPr txBox="1"/>
      </cdr:nvSpPr>
      <cdr:spPr>
        <a:xfrm xmlns:a="http://schemas.openxmlformats.org/drawingml/2006/main">
          <a:off x="9365007" y="1484316"/>
          <a:ext cx="2293747" cy="5524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MX" sz="1400" b="1" dirty="0">
              <a:solidFill>
                <a:schemeClr val="tx1"/>
              </a:solidFill>
              <a:latin typeface="Barlow Light" panose="00000400000000000000" pitchFamily="2" charset="0"/>
            </a:rPr>
            <a:t>MÉRIDA</a:t>
          </a:r>
        </a:p>
        <a:p xmlns:a="http://schemas.openxmlformats.org/drawingml/2006/main">
          <a:pPr algn="ctr"/>
          <a:r>
            <a:rPr lang="es-MX" b="1" dirty="0">
              <a:solidFill>
                <a:schemeClr val="tx1"/>
              </a:solidFill>
              <a:latin typeface="Barlow Light" panose="00000400000000000000" pitchFamily="2" charset="0"/>
            </a:rPr>
            <a:t>PARTICIPATIVA E INNOVADORA</a:t>
          </a:r>
          <a:endParaRPr lang="es-MX" sz="1100" b="1" dirty="0">
            <a:solidFill>
              <a:schemeClr val="tx1"/>
            </a:solidFill>
            <a:latin typeface="Barlow Light" panose="00000400000000000000" pitchFamily="2" charset="0"/>
          </a:endParaRPr>
        </a:p>
      </cdr:txBody>
    </cdr:sp>
  </cdr:relSizeAnchor>
  <cdr:relSizeAnchor xmlns:cdr="http://schemas.openxmlformats.org/drawingml/2006/chartDrawing">
    <cdr:from>
      <cdr:x>0.85853</cdr:x>
      <cdr:y>0.09569</cdr:y>
    </cdr:from>
    <cdr:to>
      <cdr:x>0.94273</cdr:x>
      <cdr:y>0.26785</cdr:y>
    </cdr:to>
    <cdr:pic>
      <cdr:nvPicPr>
        <cdr:cNvPr id="9" name="Imagen 8">
          <a:extLst xmlns:a="http://schemas.openxmlformats.org/drawingml/2006/main">
            <a:ext uri="{FF2B5EF4-FFF2-40B4-BE49-F238E27FC236}">
              <a16:creationId xmlns:a16="http://schemas.microsoft.com/office/drawing/2014/main" id="{2BA10C98-CED7-FC4A-B6AA-39F1E60DFA8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009436" y="530291"/>
          <a:ext cx="981666" cy="954025"/>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0.13308</cdr:x>
      <cdr:y>0.57602</cdr:y>
    </cdr:from>
    <cdr:to>
      <cdr:x>0.2571</cdr:x>
      <cdr:y>0.65555</cdr:y>
    </cdr:to>
    <cdr:sp macro="" textlink="">
      <cdr:nvSpPr>
        <cdr:cNvPr id="2" name="CuadroTexto 32">
          <a:extLst xmlns:a="http://schemas.openxmlformats.org/drawingml/2006/main">
            <a:ext uri="{FF2B5EF4-FFF2-40B4-BE49-F238E27FC236}">
              <a16:creationId xmlns:a16="http://schemas.microsoft.com/office/drawing/2014/main" id="{739D9AC2-A41B-452B-9D0F-9639FF3AB921}"/>
            </a:ext>
          </a:extLst>
        </cdr:cNvPr>
        <cdr:cNvSpPr txBox="1"/>
      </cdr:nvSpPr>
      <cdr:spPr>
        <a:xfrm xmlns:a="http://schemas.openxmlformats.org/drawingml/2006/main">
          <a:off x="1477402" y="2229388"/>
          <a:ext cx="137693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400" dirty="0">
              <a:solidFill>
                <a:srgbClr val="000000"/>
              </a:solidFill>
              <a:latin typeface="Barlow Light" panose="00000400000000000000" pitchFamily="2" charset="0"/>
            </a:rPr>
            <a:t>$ 615,585,395 </a:t>
          </a:r>
        </a:p>
      </cdr:txBody>
    </cdr:sp>
  </cdr:relSizeAnchor>
  <cdr:relSizeAnchor xmlns:cdr="http://schemas.openxmlformats.org/drawingml/2006/chartDrawing">
    <cdr:from>
      <cdr:x>0.25271</cdr:x>
      <cdr:y>0.08683</cdr:y>
    </cdr:from>
    <cdr:to>
      <cdr:x>0.38865</cdr:x>
      <cdr:y>0.16635</cdr:y>
    </cdr:to>
    <cdr:sp macro="" textlink="">
      <cdr:nvSpPr>
        <cdr:cNvPr id="4" name="CuadroTexto 32">
          <a:extLst xmlns:a="http://schemas.openxmlformats.org/drawingml/2006/main">
            <a:ext uri="{FF2B5EF4-FFF2-40B4-BE49-F238E27FC236}">
              <a16:creationId xmlns:a16="http://schemas.microsoft.com/office/drawing/2014/main" id="{7BB7ABA1-3ABC-493D-9478-601AF857DD06}"/>
            </a:ext>
          </a:extLst>
        </cdr:cNvPr>
        <cdr:cNvSpPr txBox="1"/>
      </cdr:nvSpPr>
      <cdr:spPr>
        <a:xfrm xmlns:a="http://schemas.openxmlformats.org/drawingml/2006/main">
          <a:off x="2805533" y="336046"/>
          <a:ext cx="1509248"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dirty="0">
              <a:solidFill>
                <a:srgbClr val="000000"/>
              </a:solidFill>
              <a:latin typeface="Barlow Light" panose="00000400000000000000" pitchFamily="2" charset="0"/>
            </a:rPr>
            <a:t>$1,809,498,496</a:t>
          </a:r>
        </a:p>
      </cdr:txBody>
    </cdr:sp>
  </cdr:relSizeAnchor>
  <cdr:relSizeAnchor xmlns:cdr="http://schemas.openxmlformats.org/drawingml/2006/chartDrawing">
    <cdr:from>
      <cdr:x>0.37095</cdr:x>
      <cdr:y>0.33722</cdr:y>
    </cdr:from>
    <cdr:to>
      <cdr:x>0.49498</cdr:x>
      <cdr:y>0.41674</cdr:y>
    </cdr:to>
    <cdr:sp macro="" textlink="">
      <cdr:nvSpPr>
        <cdr:cNvPr id="5" name="CuadroTexto 32">
          <a:extLst xmlns:a="http://schemas.openxmlformats.org/drawingml/2006/main">
            <a:ext uri="{FF2B5EF4-FFF2-40B4-BE49-F238E27FC236}">
              <a16:creationId xmlns:a16="http://schemas.microsoft.com/office/drawing/2014/main" id="{04CFAD43-D8A8-4E1B-9869-CB2975597BDA}"/>
            </a:ext>
          </a:extLst>
        </cdr:cNvPr>
        <cdr:cNvSpPr txBox="1"/>
      </cdr:nvSpPr>
      <cdr:spPr>
        <a:xfrm xmlns:a="http://schemas.openxmlformats.org/drawingml/2006/main">
          <a:off x="4118265" y="1305128"/>
          <a:ext cx="137693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dirty="0">
              <a:solidFill>
                <a:srgbClr val="000000"/>
              </a:solidFill>
              <a:latin typeface="Barlow Light" panose="00000400000000000000" pitchFamily="2" charset="0"/>
            </a:rPr>
            <a:t>$1,184,976,439</a:t>
          </a:r>
        </a:p>
      </cdr:txBody>
    </cdr:sp>
  </cdr:relSizeAnchor>
  <cdr:relSizeAnchor xmlns:cdr="http://schemas.openxmlformats.org/drawingml/2006/chartDrawing">
    <cdr:from>
      <cdr:x>0.4918</cdr:x>
      <cdr:y>0.74187</cdr:y>
    </cdr:from>
    <cdr:to>
      <cdr:x>0.61552</cdr:x>
      <cdr:y>0.8214</cdr:y>
    </cdr:to>
    <cdr:sp macro="" textlink="">
      <cdr:nvSpPr>
        <cdr:cNvPr id="6" name="CuadroTexto 32">
          <a:extLst xmlns:a="http://schemas.openxmlformats.org/drawingml/2006/main">
            <a:ext uri="{FF2B5EF4-FFF2-40B4-BE49-F238E27FC236}">
              <a16:creationId xmlns:a16="http://schemas.microsoft.com/office/drawing/2014/main" id="{82DEFB19-DF81-43E0-9DF8-8E1F586BF369}"/>
            </a:ext>
          </a:extLst>
        </cdr:cNvPr>
        <cdr:cNvSpPr txBox="1"/>
      </cdr:nvSpPr>
      <cdr:spPr>
        <a:xfrm xmlns:a="http://schemas.openxmlformats.org/drawingml/2006/main">
          <a:off x="5459910" y="2871284"/>
          <a:ext cx="1373549"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dirty="0">
              <a:solidFill>
                <a:srgbClr val="000000"/>
              </a:solidFill>
              <a:latin typeface="Barlow Light" panose="00000400000000000000" pitchFamily="2" charset="0"/>
            </a:rPr>
            <a:t>$136,825,262</a:t>
          </a:r>
        </a:p>
      </cdr:txBody>
    </cdr:sp>
  </cdr:relSizeAnchor>
  <cdr:relSizeAnchor xmlns:cdr="http://schemas.openxmlformats.org/drawingml/2006/chartDrawing">
    <cdr:from>
      <cdr:x>0.61785</cdr:x>
      <cdr:y>0.51599</cdr:y>
    </cdr:from>
    <cdr:to>
      <cdr:x>0.72517</cdr:x>
      <cdr:y>0.59551</cdr:y>
    </cdr:to>
    <cdr:sp macro="" textlink="">
      <cdr:nvSpPr>
        <cdr:cNvPr id="7" name="CuadroTexto 32">
          <a:extLst xmlns:a="http://schemas.openxmlformats.org/drawingml/2006/main">
            <a:ext uri="{FF2B5EF4-FFF2-40B4-BE49-F238E27FC236}">
              <a16:creationId xmlns:a16="http://schemas.microsoft.com/office/drawing/2014/main" id="{2931F240-1C6B-4BF1-9465-4712D895B62C}"/>
            </a:ext>
          </a:extLst>
        </cdr:cNvPr>
        <cdr:cNvSpPr txBox="1"/>
      </cdr:nvSpPr>
      <cdr:spPr>
        <a:xfrm xmlns:a="http://schemas.openxmlformats.org/drawingml/2006/main">
          <a:off x="6859306" y="1997023"/>
          <a:ext cx="1191555"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dirty="0">
              <a:solidFill>
                <a:srgbClr val="000000"/>
              </a:solidFill>
              <a:latin typeface="Barlow Light" panose="00000400000000000000" pitchFamily="2" charset="0"/>
            </a:rPr>
            <a:t>$519,945,620</a:t>
          </a:r>
        </a:p>
      </cdr:txBody>
    </cdr:sp>
  </cdr:relSizeAnchor>
  <cdr:relSizeAnchor xmlns:cdr="http://schemas.openxmlformats.org/drawingml/2006/chartDrawing">
    <cdr:from>
      <cdr:x>0.7365</cdr:x>
      <cdr:y>0.73428</cdr:y>
    </cdr:from>
    <cdr:to>
      <cdr:x>0.84435</cdr:x>
      <cdr:y>0.81381</cdr:y>
    </cdr:to>
    <cdr:sp macro="" textlink="">
      <cdr:nvSpPr>
        <cdr:cNvPr id="8" name="CuadroTexto 32">
          <a:extLst xmlns:a="http://schemas.openxmlformats.org/drawingml/2006/main">
            <a:ext uri="{FF2B5EF4-FFF2-40B4-BE49-F238E27FC236}">
              <a16:creationId xmlns:a16="http://schemas.microsoft.com/office/drawing/2014/main" id="{3C4CFBA4-370C-4081-8704-6D1B70A8D134}"/>
            </a:ext>
          </a:extLst>
        </cdr:cNvPr>
        <cdr:cNvSpPr txBox="1"/>
      </cdr:nvSpPr>
      <cdr:spPr>
        <a:xfrm xmlns:a="http://schemas.openxmlformats.org/drawingml/2006/main">
          <a:off x="8176552" y="2841907"/>
          <a:ext cx="119735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dirty="0">
              <a:solidFill>
                <a:srgbClr val="000000"/>
              </a:solidFill>
              <a:latin typeface="Barlow Light" panose="00000400000000000000" pitchFamily="2" charset="0"/>
            </a:rPr>
            <a:t>$116,324,932</a:t>
          </a:r>
        </a:p>
      </cdr:txBody>
    </cdr:sp>
  </cdr:relSizeAnchor>
  <cdr:relSizeAnchor xmlns:cdr="http://schemas.openxmlformats.org/drawingml/2006/chartDrawing">
    <cdr:from>
      <cdr:x>0.86428</cdr:x>
      <cdr:y>0.75925</cdr:y>
    </cdr:from>
    <cdr:to>
      <cdr:x>0.97329</cdr:x>
      <cdr:y>0.83878</cdr:y>
    </cdr:to>
    <cdr:sp macro="" textlink="">
      <cdr:nvSpPr>
        <cdr:cNvPr id="9" name="CuadroTexto 32">
          <a:extLst xmlns:a="http://schemas.openxmlformats.org/drawingml/2006/main">
            <a:ext uri="{FF2B5EF4-FFF2-40B4-BE49-F238E27FC236}">
              <a16:creationId xmlns:a16="http://schemas.microsoft.com/office/drawing/2014/main" id="{4F8217AC-F376-4370-8CE7-F4E9439E699A}"/>
            </a:ext>
          </a:extLst>
        </cdr:cNvPr>
        <cdr:cNvSpPr txBox="1"/>
      </cdr:nvSpPr>
      <cdr:spPr>
        <a:xfrm xmlns:a="http://schemas.openxmlformats.org/drawingml/2006/main">
          <a:off x="9595251" y="2938546"/>
          <a:ext cx="1210222"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MX" sz="1400" dirty="0">
              <a:solidFill>
                <a:srgbClr val="000000"/>
              </a:solidFill>
              <a:latin typeface="Barlow Light" panose="00000400000000000000" pitchFamily="2" charset="0"/>
            </a:rPr>
            <a:t>$ 61,513,339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0E9BAD-4EF9-4E70-8E76-9D87470B4B9E}" type="datetimeFigureOut">
              <a:rPr lang="es-MX" smtClean="0"/>
              <a:t>22/01/2024</a:t>
            </a:fld>
            <a:endParaRPr lang="es-MX"/>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2B174CE-2E5F-4246-841F-1FFC1950BC25}" type="slidenum">
              <a:rPr lang="es-MX" smtClean="0"/>
              <a:t>‹Nº›</a:t>
            </a:fld>
            <a:endParaRPr lang="es-MX"/>
          </a:p>
        </p:txBody>
      </p:sp>
    </p:spTree>
    <p:extLst>
      <p:ext uri="{BB962C8B-B14F-4D97-AF65-F5344CB8AC3E}">
        <p14:creationId xmlns:p14="http://schemas.microsoft.com/office/powerpoint/2010/main" val="195689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2B174CE-2E5F-4246-841F-1FFC1950BC25}" type="slidenum">
              <a:rPr lang="es-MX" smtClean="0"/>
              <a:t>8</a:t>
            </a:fld>
            <a:endParaRPr lang="es-MX"/>
          </a:p>
        </p:txBody>
      </p:sp>
    </p:spTree>
    <p:extLst>
      <p:ext uri="{BB962C8B-B14F-4D97-AF65-F5344CB8AC3E}">
        <p14:creationId xmlns:p14="http://schemas.microsoft.com/office/powerpoint/2010/main" val="3768116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A2B174CE-2E5F-4246-841F-1FFC1950BC25}" type="slidenum">
              <a:rPr lang="es-MX" smtClean="0"/>
              <a:t>15</a:t>
            </a:fld>
            <a:endParaRPr lang="es-MX"/>
          </a:p>
        </p:txBody>
      </p:sp>
    </p:spTree>
    <p:extLst>
      <p:ext uri="{BB962C8B-B14F-4D97-AF65-F5344CB8AC3E}">
        <p14:creationId xmlns:p14="http://schemas.microsoft.com/office/powerpoint/2010/main" val="359457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9F7EE-C6F7-B344-975F-2F979375188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493602DF-0AA2-6644-819F-AD0CE76E1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76385AE9-1EDE-CD4D-BF99-C2550C29F745}"/>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5" name="Marcador de pie de página 4">
            <a:extLst>
              <a:ext uri="{FF2B5EF4-FFF2-40B4-BE49-F238E27FC236}">
                <a16:creationId xmlns:a16="http://schemas.microsoft.com/office/drawing/2014/main" id="{65603795-190B-874E-BA77-B57FF77B97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8389D6B-6ADA-7E41-8203-100C3196E131}"/>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34660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B69BA7-8063-F04F-AA7D-835F10EDF983}"/>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7699D9E8-7C83-A545-AF34-7048EC99363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01EE5ABE-621B-184F-BC61-7B2D0F6A872F}"/>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5" name="Marcador de pie de página 4">
            <a:extLst>
              <a:ext uri="{FF2B5EF4-FFF2-40B4-BE49-F238E27FC236}">
                <a16:creationId xmlns:a16="http://schemas.microsoft.com/office/drawing/2014/main" id="{68F4273D-658F-E14D-AE27-C1EC2CD1417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8EC979F-3EAF-3A4A-A5FA-71B89C7DC0F9}"/>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82225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3558A7D-8D95-5A41-9034-1B6F1D698A3C}"/>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05E35371-2BD0-734C-9A34-D81FAF009706}"/>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3DE23A4-28FD-8344-A5E7-E86C35651B3B}"/>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5" name="Marcador de pie de página 4">
            <a:extLst>
              <a:ext uri="{FF2B5EF4-FFF2-40B4-BE49-F238E27FC236}">
                <a16:creationId xmlns:a16="http://schemas.microsoft.com/office/drawing/2014/main" id="{6C166D82-5952-8249-B537-533ACB14F62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A4E2561-BA8B-144D-A146-43F84C9EC31F}"/>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65370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5CFABA-1156-B040-8DB8-70A7E3FEF67B}"/>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3C24D81-1D4D-8E49-83D9-2F46A9BCE0D3}"/>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8FED8E1C-53BC-4A46-B95E-558134FCED8C}"/>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5" name="Marcador de pie de página 4">
            <a:extLst>
              <a:ext uri="{FF2B5EF4-FFF2-40B4-BE49-F238E27FC236}">
                <a16:creationId xmlns:a16="http://schemas.microsoft.com/office/drawing/2014/main" id="{05896DF4-A257-0D49-8C15-49597048783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C8395C3-922E-BF44-9DFA-E3D510EF3C10}"/>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3686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5BA586-FA92-EF48-8400-8E460A3A509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6999F41C-9CC1-DC40-88C4-C985B66ECB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CCEC31B-B796-964F-8DF6-189390ACA6C6}"/>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5" name="Marcador de pie de página 4">
            <a:extLst>
              <a:ext uri="{FF2B5EF4-FFF2-40B4-BE49-F238E27FC236}">
                <a16:creationId xmlns:a16="http://schemas.microsoft.com/office/drawing/2014/main" id="{267095E5-D762-834C-8DEF-3410A3476D9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86C6540-F8E2-FD41-B05A-DFB258327F3B}"/>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289614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C5E697-89FB-E441-AD3D-DDA3F3A0A618}"/>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8FC1869-FA99-B441-85A0-CA51CD40FB6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2575D585-F547-4F4C-BAFC-920195A2DD8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C9240AEC-2EB7-0A42-88AC-B1719A2756F6}"/>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6" name="Marcador de pie de página 5">
            <a:extLst>
              <a:ext uri="{FF2B5EF4-FFF2-40B4-BE49-F238E27FC236}">
                <a16:creationId xmlns:a16="http://schemas.microsoft.com/office/drawing/2014/main" id="{B2D7C343-3785-8641-BB03-B820DAF3EEF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D8FC890-2D20-D24C-9BFE-6D01F686B208}"/>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393491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4D1E7F-3887-6944-9314-29C787E5C12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DEDD3F84-EF3C-3F4C-A00F-54D6FB453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5A23E3F-6111-6D4E-8FD7-4D8CCD328BCB}"/>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5F1D9341-4C57-0049-A596-346FCD5BF8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16E899E8-55B5-6F4F-B422-1C3F9963C79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F162FD4A-C9A3-A34C-A977-3D45195CC49D}"/>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8" name="Marcador de pie de página 7">
            <a:extLst>
              <a:ext uri="{FF2B5EF4-FFF2-40B4-BE49-F238E27FC236}">
                <a16:creationId xmlns:a16="http://schemas.microsoft.com/office/drawing/2014/main" id="{60C55DB8-FFF7-C14B-B975-B148C86CF43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89F65A9-20FB-374B-ADFA-3B4747A9C54A}"/>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415273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B547C9-EA68-C84E-B1E9-1F7F6F9F138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89DC039D-2BA4-A947-82FD-55C4E851403E}"/>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4" name="Marcador de pie de página 3">
            <a:extLst>
              <a:ext uri="{FF2B5EF4-FFF2-40B4-BE49-F238E27FC236}">
                <a16:creationId xmlns:a16="http://schemas.microsoft.com/office/drawing/2014/main" id="{A15ED2DF-BBE5-B24D-80F5-3485653D8BD2}"/>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7B95739A-DFA2-4D49-AC3A-0E45B4D50D0E}"/>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8979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776D02F-1C19-C64C-A440-A5CC9F466DDC}"/>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3" name="Marcador de pie de página 2">
            <a:extLst>
              <a:ext uri="{FF2B5EF4-FFF2-40B4-BE49-F238E27FC236}">
                <a16:creationId xmlns:a16="http://schemas.microsoft.com/office/drawing/2014/main" id="{C13A4525-43A0-4D46-8A46-C26149B5D4A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1E690CE-640E-C94D-81D0-C374DEA2CB10}"/>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0123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24D2A3-52CB-E844-BD6E-2ED252EF868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762B80BA-30BD-A341-802F-FB4D05F054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332C424D-DB1A-8844-91E2-C32F496B79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17EC1AE7-2BA2-124F-B86E-6F9F320CB541}"/>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6" name="Marcador de pie de página 5">
            <a:extLst>
              <a:ext uri="{FF2B5EF4-FFF2-40B4-BE49-F238E27FC236}">
                <a16:creationId xmlns:a16="http://schemas.microsoft.com/office/drawing/2014/main" id="{8AE16F37-2022-5744-9201-6900857DFB1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0DC92FD-0958-3A4A-891D-1D5AC42ADD90}"/>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35957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117F8-165F-9A4C-B07A-B310C609FB02}"/>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2AEF98C-4240-3946-9B80-21B4D740D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9AE5E03-B361-D046-89A7-8FFCA5F5F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D97832BE-631B-9745-BF4C-3AC8ED9C0878}"/>
              </a:ext>
            </a:extLst>
          </p:cNvPr>
          <p:cNvSpPr>
            <a:spLocks noGrp="1"/>
          </p:cNvSpPr>
          <p:nvPr>
            <p:ph type="dt" sz="half" idx="10"/>
          </p:nvPr>
        </p:nvSpPr>
        <p:spPr/>
        <p:txBody>
          <a:bodyPr/>
          <a:lstStyle/>
          <a:p>
            <a:fld id="{067A7B37-5A41-7543-8CBC-9A5FE0323137}" type="datetimeFigureOut">
              <a:rPr lang="es-MX" smtClean="0"/>
              <a:t>22/01/2024</a:t>
            </a:fld>
            <a:endParaRPr lang="es-MX"/>
          </a:p>
        </p:txBody>
      </p:sp>
      <p:sp>
        <p:nvSpPr>
          <p:cNvPr id="6" name="Marcador de pie de página 5">
            <a:extLst>
              <a:ext uri="{FF2B5EF4-FFF2-40B4-BE49-F238E27FC236}">
                <a16:creationId xmlns:a16="http://schemas.microsoft.com/office/drawing/2014/main" id="{275A4CAF-C2FF-244F-880B-16B3A834C84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C438BC2-8951-D64E-BFBB-59299ECD5766}"/>
              </a:ext>
            </a:extLst>
          </p:cNvPr>
          <p:cNvSpPr>
            <a:spLocks noGrp="1"/>
          </p:cNvSpPr>
          <p:nvPr>
            <p:ph type="sldNum" sz="quarter" idx="12"/>
          </p:nvPr>
        </p:nvSpPr>
        <p:spPr/>
        <p:txBody>
          <a:bodyPr/>
          <a:lstStyle/>
          <a:p>
            <a:fld id="{A2B5B315-4458-6845-BC08-0E09A8C9AEE6}" type="slidenum">
              <a:rPr lang="es-MX" smtClean="0"/>
              <a:t>‹Nº›</a:t>
            </a:fld>
            <a:endParaRPr lang="es-MX"/>
          </a:p>
        </p:txBody>
      </p:sp>
    </p:spTree>
    <p:extLst>
      <p:ext uri="{BB962C8B-B14F-4D97-AF65-F5344CB8AC3E}">
        <p14:creationId xmlns:p14="http://schemas.microsoft.com/office/powerpoint/2010/main" val="16699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5A3FC1-65FB-2049-ABD2-9EB46D04E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B764EB71-14F4-794C-A749-AD62B4CBD5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934BB68-4DC3-404F-8880-FA176B0147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7A7B37-5A41-7543-8CBC-9A5FE0323137}" type="datetimeFigureOut">
              <a:rPr lang="es-MX" smtClean="0"/>
              <a:t>22/01/2024</a:t>
            </a:fld>
            <a:endParaRPr lang="es-MX"/>
          </a:p>
        </p:txBody>
      </p:sp>
      <p:sp>
        <p:nvSpPr>
          <p:cNvPr id="5" name="Marcador de pie de página 4">
            <a:extLst>
              <a:ext uri="{FF2B5EF4-FFF2-40B4-BE49-F238E27FC236}">
                <a16:creationId xmlns:a16="http://schemas.microsoft.com/office/drawing/2014/main" id="{28026052-F14E-5F43-ABAA-A73D6EC154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771BBBBD-D60C-2A4F-925A-1BBE6117E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5B315-4458-6845-BC08-0E09A8C9AEE6}" type="slidenum">
              <a:rPr lang="es-MX" smtClean="0"/>
              <a:t>‹Nº›</a:t>
            </a:fld>
            <a:endParaRPr lang="es-MX"/>
          </a:p>
        </p:txBody>
      </p:sp>
    </p:spTree>
    <p:extLst>
      <p:ext uri="{BB962C8B-B14F-4D97-AF65-F5344CB8AC3E}">
        <p14:creationId xmlns:p14="http://schemas.microsoft.com/office/powerpoint/2010/main" val="1600342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5.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chart" Target="../charts/chart4.xml"/><Relationship Id="rId4" Type="http://schemas.openxmlformats.org/officeDocument/2006/relationships/chart" Target="../charts/chart3.xml"/><Relationship Id="rId9"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chart" Target="../charts/chart6.xml"/><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55.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4.png"/><Relationship Id="rId5" Type="http://schemas.openxmlformats.org/officeDocument/2006/relationships/image" Target="../media/image49.png"/><Relationship Id="rId10"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57.jp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chart" Target="../charts/chart1.xml"/><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15.png"/><Relationship Id="rId5" Type="http://schemas.openxmlformats.org/officeDocument/2006/relationships/image" Target="../media/image3.png"/><Relationship Id="rId15" Type="http://schemas.openxmlformats.org/officeDocument/2006/relationships/image" Target="../media/image30.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25.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D81DBEC-3227-2740-A824-08FE52F68082}"/>
              </a:ext>
            </a:extLst>
          </p:cNvPr>
          <p:cNvSpPr txBox="1"/>
          <p:nvPr/>
        </p:nvSpPr>
        <p:spPr>
          <a:xfrm>
            <a:off x="2268186" y="4588806"/>
            <a:ext cx="8336478" cy="1077218"/>
          </a:xfrm>
          <a:prstGeom prst="rect">
            <a:avLst/>
          </a:prstGeom>
          <a:noFill/>
        </p:spPr>
        <p:txBody>
          <a:bodyPr wrap="square" rtlCol="0">
            <a:spAutoFit/>
          </a:bodyPr>
          <a:lstStyle/>
          <a:p>
            <a:pPr algn="ctr"/>
            <a:r>
              <a:rPr lang="es-MX" sz="3200" b="1" dirty="0">
                <a:solidFill>
                  <a:srgbClr val="FFC000"/>
                </a:solidFill>
                <a:latin typeface="Barlow Light" panose="00000400000000000000" pitchFamily="2" charset="0"/>
                <a:cs typeface="Arial" panose="020B0604020202020204" pitchFamily="34" charset="0"/>
              </a:rPr>
              <a:t>Difusión a la ciudadanía de la Ley de Ingresos y del Presupuesto de Egresos 2024</a:t>
            </a:r>
          </a:p>
        </p:txBody>
      </p:sp>
      <p:pic>
        <p:nvPicPr>
          <p:cNvPr id="5" name="Imagen 4">
            <a:extLst>
              <a:ext uri="{FF2B5EF4-FFF2-40B4-BE49-F238E27FC236}">
                <a16:creationId xmlns:a16="http://schemas.microsoft.com/office/drawing/2014/main" id="{026ED02B-A7DC-4843-8BBB-D74C6C4D24A4}"/>
              </a:ext>
            </a:extLst>
          </p:cNvPr>
          <p:cNvPicPr>
            <a:picLocks noChangeAspect="1"/>
          </p:cNvPicPr>
          <p:nvPr/>
        </p:nvPicPr>
        <p:blipFill>
          <a:blip r:embed="rId3"/>
          <a:stretch>
            <a:fillRect/>
          </a:stretch>
        </p:blipFill>
        <p:spPr>
          <a:xfrm>
            <a:off x="3466772" y="5666024"/>
            <a:ext cx="5600700" cy="304800"/>
          </a:xfrm>
          <a:prstGeom prst="rect">
            <a:avLst/>
          </a:prstGeom>
        </p:spPr>
      </p:pic>
    </p:spTree>
    <p:extLst>
      <p:ext uri="{BB962C8B-B14F-4D97-AF65-F5344CB8AC3E}">
        <p14:creationId xmlns:p14="http://schemas.microsoft.com/office/powerpoint/2010/main" val="27404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59FB1AC-C0B7-464D-AC5E-1049F1F356E6}"/>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5" name="CuadroTexto 4">
            <a:extLst>
              <a:ext uri="{FF2B5EF4-FFF2-40B4-BE49-F238E27FC236}">
                <a16:creationId xmlns:a16="http://schemas.microsoft.com/office/drawing/2014/main" id="{6E4C830C-9D3B-2245-AAB5-C1577FEDB469}"/>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6" name="Imagen 5">
            <a:extLst>
              <a:ext uri="{FF2B5EF4-FFF2-40B4-BE49-F238E27FC236}">
                <a16:creationId xmlns:a16="http://schemas.microsoft.com/office/drawing/2014/main" id="{67AE5600-1A2D-DB42-B7A8-3741A3CA5525}"/>
              </a:ext>
            </a:extLst>
          </p:cNvPr>
          <p:cNvPicPr>
            <a:picLocks noChangeAspect="1"/>
          </p:cNvPicPr>
          <p:nvPr/>
        </p:nvPicPr>
        <p:blipFill>
          <a:blip r:embed="rId2"/>
          <a:stretch>
            <a:fillRect/>
          </a:stretch>
        </p:blipFill>
        <p:spPr>
          <a:xfrm>
            <a:off x="0" y="6265222"/>
            <a:ext cx="12192000" cy="495300"/>
          </a:xfrm>
          <a:prstGeom prst="rect">
            <a:avLst/>
          </a:prstGeom>
        </p:spPr>
      </p:pic>
      <p:pic>
        <p:nvPicPr>
          <p:cNvPr id="7" name="Imagen 6">
            <a:extLst>
              <a:ext uri="{FF2B5EF4-FFF2-40B4-BE49-F238E27FC236}">
                <a16:creationId xmlns:a16="http://schemas.microsoft.com/office/drawing/2014/main" id="{B93E1684-08EB-3949-AF39-B0B84575DC5F}"/>
              </a:ext>
            </a:extLst>
          </p:cNvPr>
          <p:cNvPicPr>
            <a:picLocks noChangeAspect="1"/>
          </p:cNvPicPr>
          <p:nvPr/>
        </p:nvPicPr>
        <p:blipFill>
          <a:blip r:embed="rId3"/>
          <a:stretch>
            <a:fillRect/>
          </a:stretch>
        </p:blipFill>
        <p:spPr>
          <a:xfrm>
            <a:off x="9582845" y="108213"/>
            <a:ext cx="2440047" cy="1553470"/>
          </a:xfrm>
          <a:prstGeom prst="rect">
            <a:avLst/>
          </a:prstGeom>
        </p:spPr>
      </p:pic>
      <p:cxnSp>
        <p:nvCxnSpPr>
          <p:cNvPr id="8" name="Conector recto 7">
            <a:extLst>
              <a:ext uri="{FF2B5EF4-FFF2-40B4-BE49-F238E27FC236}">
                <a16:creationId xmlns:a16="http://schemas.microsoft.com/office/drawing/2014/main" id="{E762F0EB-DB2F-824C-951F-9338BE84920D}"/>
              </a:ext>
            </a:extLst>
          </p:cNvPr>
          <p:cNvCxnSpPr>
            <a:cxnSpLocks/>
          </p:cNvCxnSpPr>
          <p:nvPr/>
        </p:nvCxnSpPr>
        <p:spPr>
          <a:xfrm>
            <a:off x="5813777" y="19450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B3910C98-5C72-1B49-BF13-9C6016FAF71A}"/>
              </a:ext>
            </a:extLst>
          </p:cNvPr>
          <p:cNvSpPr txBox="1"/>
          <p:nvPr/>
        </p:nvSpPr>
        <p:spPr>
          <a:xfrm>
            <a:off x="519290" y="3522604"/>
            <a:ext cx="4989683" cy="2585323"/>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Los ingresos que percibe el Ayuntamiento por sus funciones de Derecho Público, distintos de las contribuciones, de los ingresos derivados de financiamiento y de los que obtienen los organismos descentralizados y las empresas de participación municipal. Los recargos, las multas, las indemnizaciones y los gastos de ejecución derivados de los aprovechamientos, son accesorios de éstas y participan de su naturaleza.</a:t>
            </a:r>
          </a:p>
          <a:p>
            <a:endParaRPr lang="es-MX" dirty="0"/>
          </a:p>
        </p:txBody>
      </p:sp>
      <p:sp>
        <p:nvSpPr>
          <p:cNvPr id="10" name="CuadroTexto 9">
            <a:extLst>
              <a:ext uri="{FF2B5EF4-FFF2-40B4-BE49-F238E27FC236}">
                <a16:creationId xmlns:a16="http://schemas.microsoft.com/office/drawing/2014/main" id="{C3EA8529-4076-194A-B037-9AB7827A9A29}"/>
              </a:ext>
            </a:extLst>
          </p:cNvPr>
          <p:cNvSpPr txBox="1"/>
          <p:nvPr/>
        </p:nvSpPr>
        <p:spPr>
          <a:xfrm>
            <a:off x="891823" y="2999384"/>
            <a:ext cx="3973681" cy="523220"/>
          </a:xfrm>
          <a:prstGeom prst="rect">
            <a:avLst/>
          </a:prstGeom>
          <a:noFill/>
        </p:spPr>
        <p:txBody>
          <a:bodyPr wrap="square" rtlCol="0">
            <a:spAutoFit/>
          </a:bodyPr>
          <a:lstStyle/>
          <a:p>
            <a:r>
              <a:rPr lang="es-MX" sz="2800" b="1" spc="-150" dirty="0">
                <a:solidFill>
                  <a:srgbClr val="002060"/>
                </a:solidFill>
                <a:latin typeface="Barlow" pitchFamily="2" charset="77"/>
              </a:rPr>
              <a:t>Son aprovechamientos</a:t>
            </a:r>
          </a:p>
        </p:txBody>
      </p:sp>
      <p:sp>
        <p:nvSpPr>
          <p:cNvPr id="11" name="CuadroTexto 10">
            <a:extLst>
              <a:ext uri="{FF2B5EF4-FFF2-40B4-BE49-F238E27FC236}">
                <a16:creationId xmlns:a16="http://schemas.microsoft.com/office/drawing/2014/main" id="{99929472-49E6-154E-A223-A62C102BF009}"/>
              </a:ext>
            </a:extLst>
          </p:cNvPr>
          <p:cNvSpPr txBox="1"/>
          <p:nvPr/>
        </p:nvSpPr>
        <p:spPr>
          <a:xfrm>
            <a:off x="6479823" y="3443581"/>
            <a:ext cx="4989683" cy="2062103"/>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Las contraprestaciones que recibe el Ayuntamiento por los servicios que presta en sus funciones de Derecho Privado, así como por el uso, aprovechamiento o enajenación de bienes del dominio privado del patrimonio municipal, y en general cualquier ingreso derivado de los bienes muebles e inmuebles propiedad del municipio en un uso distinto a la prestación de un servicio público.</a:t>
            </a:r>
            <a:endParaRPr lang="es-MX" dirty="0">
              <a:solidFill>
                <a:srgbClr val="002060"/>
              </a:solidFill>
              <a:latin typeface="Barlow Light" pitchFamily="2" charset="77"/>
            </a:endParaRPr>
          </a:p>
        </p:txBody>
      </p:sp>
      <p:sp>
        <p:nvSpPr>
          <p:cNvPr id="12" name="CuadroTexto 11">
            <a:extLst>
              <a:ext uri="{FF2B5EF4-FFF2-40B4-BE49-F238E27FC236}">
                <a16:creationId xmlns:a16="http://schemas.microsoft.com/office/drawing/2014/main" id="{ADAC5E59-6B94-1043-AB87-FE4F43ED1DBC}"/>
              </a:ext>
            </a:extLst>
          </p:cNvPr>
          <p:cNvSpPr txBox="1"/>
          <p:nvPr/>
        </p:nvSpPr>
        <p:spPr>
          <a:xfrm>
            <a:off x="7710312" y="2944183"/>
            <a:ext cx="3973681" cy="523220"/>
          </a:xfrm>
          <a:prstGeom prst="rect">
            <a:avLst/>
          </a:prstGeom>
          <a:noFill/>
        </p:spPr>
        <p:txBody>
          <a:bodyPr wrap="square" rtlCol="0">
            <a:spAutoFit/>
          </a:bodyPr>
          <a:lstStyle/>
          <a:p>
            <a:r>
              <a:rPr lang="es-MX" sz="2800" b="1" spc="-150" dirty="0">
                <a:solidFill>
                  <a:srgbClr val="002060"/>
                </a:solidFill>
                <a:latin typeface="Barlow" pitchFamily="2" charset="77"/>
              </a:rPr>
              <a:t>Son productos</a:t>
            </a:r>
          </a:p>
        </p:txBody>
      </p:sp>
      <p:pic>
        <p:nvPicPr>
          <p:cNvPr id="13" name="Imagen 12">
            <a:extLst>
              <a:ext uri="{FF2B5EF4-FFF2-40B4-BE49-F238E27FC236}">
                <a16:creationId xmlns:a16="http://schemas.microsoft.com/office/drawing/2014/main" id="{6346BA89-2E00-B44C-9DF9-94C9E73AAC24}"/>
              </a:ext>
            </a:extLst>
          </p:cNvPr>
          <p:cNvPicPr>
            <a:picLocks noChangeAspect="1"/>
          </p:cNvPicPr>
          <p:nvPr/>
        </p:nvPicPr>
        <p:blipFill>
          <a:blip r:embed="rId4"/>
          <a:stretch>
            <a:fillRect/>
          </a:stretch>
        </p:blipFill>
        <p:spPr>
          <a:xfrm>
            <a:off x="7613823" y="1237061"/>
            <a:ext cx="2195769" cy="1826569"/>
          </a:xfrm>
          <a:prstGeom prst="rect">
            <a:avLst/>
          </a:prstGeom>
        </p:spPr>
      </p:pic>
      <p:pic>
        <p:nvPicPr>
          <p:cNvPr id="14" name="Imagen 13">
            <a:extLst>
              <a:ext uri="{FF2B5EF4-FFF2-40B4-BE49-F238E27FC236}">
                <a16:creationId xmlns:a16="http://schemas.microsoft.com/office/drawing/2014/main" id="{8CA0FE1F-8DC8-E84C-88C7-165CD2F34CCA}"/>
              </a:ext>
            </a:extLst>
          </p:cNvPr>
          <p:cNvPicPr>
            <a:picLocks noChangeAspect="1"/>
          </p:cNvPicPr>
          <p:nvPr/>
        </p:nvPicPr>
        <p:blipFill>
          <a:blip r:embed="rId5"/>
          <a:stretch>
            <a:fillRect/>
          </a:stretch>
        </p:blipFill>
        <p:spPr>
          <a:xfrm>
            <a:off x="1854115" y="1138875"/>
            <a:ext cx="1946086" cy="1998682"/>
          </a:xfrm>
          <a:prstGeom prst="rect">
            <a:avLst/>
          </a:prstGeom>
        </p:spPr>
      </p:pic>
    </p:spTree>
    <p:extLst>
      <p:ext uri="{BB962C8B-B14F-4D97-AF65-F5344CB8AC3E}">
        <p14:creationId xmlns:p14="http://schemas.microsoft.com/office/powerpoint/2010/main" val="38034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5FDCE35-DF75-9241-8865-1E032CB334D1}"/>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ED61516-B78B-0C4A-A187-0E1EEA722A24}"/>
              </a:ext>
            </a:extLst>
          </p:cNvPr>
          <p:cNvPicPr>
            <a:picLocks noChangeAspect="1"/>
          </p:cNvPicPr>
          <p:nvPr/>
        </p:nvPicPr>
        <p:blipFill>
          <a:blip r:embed="rId3"/>
          <a:stretch>
            <a:fillRect/>
          </a:stretch>
        </p:blipFill>
        <p:spPr>
          <a:xfrm>
            <a:off x="9582845" y="108213"/>
            <a:ext cx="2440047" cy="1553470"/>
          </a:xfrm>
          <a:prstGeom prst="rect">
            <a:avLst/>
          </a:prstGeom>
        </p:spPr>
      </p:pic>
      <p:cxnSp>
        <p:nvCxnSpPr>
          <p:cNvPr id="6" name="Conector recto 5">
            <a:extLst>
              <a:ext uri="{FF2B5EF4-FFF2-40B4-BE49-F238E27FC236}">
                <a16:creationId xmlns:a16="http://schemas.microsoft.com/office/drawing/2014/main" id="{CBFF08AE-3AF3-E448-8604-CC9EB7897C79}"/>
              </a:ext>
            </a:extLst>
          </p:cNvPr>
          <p:cNvCxnSpPr>
            <a:cxnSpLocks/>
          </p:cNvCxnSpPr>
          <p:nvPr/>
        </p:nvCxnSpPr>
        <p:spPr>
          <a:xfrm>
            <a:off x="5813777" y="19450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7CBD7D7E-F388-BE42-88D9-C4865B2F6531}"/>
              </a:ext>
            </a:extLst>
          </p:cNvPr>
          <p:cNvSpPr txBox="1"/>
          <p:nvPr/>
        </p:nvSpPr>
        <p:spPr>
          <a:xfrm>
            <a:off x="519291" y="3874663"/>
            <a:ext cx="4989683" cy="2031325"/>
          </a:xfrm>
          <a:prstGeom prst="rect">
            <a:avLst/>
          </a:prstGeom>
          <a:noFill/>
        </p:spPr>
        <p:txBody>
          <a:bodyPr wrap="square" rtlCol="0">
            <a:spAutoFit/>
          </a:bodyPr>
          <a:lstStyle/>
          <a:p>
            <a:pPr algn="just" defTabSz="457200">
              <a:defRPr/>
            </a:pPr>
            <a:r>
              <a:rPr lang="es-ES" dirty="0">
                <a:solidFill>
                  <a:srgbClr val="002060"/>
                </a:solidFill>
                <a:latin typeface="Barlow Light" pitchFamily="2" charset="77"/>
              </a:rPr>
              <a:t>Son las cantidades que el Municipio tiene derecho a percibir, que se derivan de la adhesión al Sistema Nacional de Coordinación Fiscal, así como las que correspondan a sistemas estatales de coordinación fiscal, determinados por las leyes correspondientes.</a:t>
            </a:r>
            <a:endParaRPr lang="es-MX" dirty="0">
              <a:solidFill>
                <a:srgbClr val="002060"/>
              </a:solidFill>
              <a:latin typeface="Barlow Light" pitchFamily="2" charset="77"/>
            </a:endParaRPr>
          </a:p>
          <a:p>
            <a:pPr algn="just" defTabSz="457200">
              <a:defRPr/>
            </a:pPr>
            <a:endParaRPr lang="es-MX" dirty="0"/>
          </a:p>
        </p:txBody>
      </p:sp>
      <p:sp>
        <p:nvSpPr>
          <p:cNvPr id="8" name="CuadroTexto 7">
            <a:extLst>
              <a:ext uri="{FF2B5EF4-FFF2-40B4-BE49-F238E27FC236}">
                <a16:creationId xmlns:a16="http://schemas.microsoft.com/office/drawing/2014/main" id="{73F246B7-029B-8C41-9999-899BAD81CB23}"/>
              </a:ext>
            </a:extLst>
          </p:cNvPr>
          <p:cNvSpPr txBox="1"/>
          <p:nvPr/>
        </p:nvSpPr>
        <p:spPr>
          <a:xfrm>
            <a:off x="1323491" y="3382487"/>
            <a:ext cx="3381282" cy="523220"/>
          </a:xfrm>
          <a:prstGeom prst="rect">
            <a:avLst/>
          </a:prstGeom>
          <a:noFill/>
        </p:spPr>
        <p:txBody>
          <a:bodyPr wrap="square" rtlCol="0">
            <a:spAutoFit/>
          </a:bodyPr>
          <a:lstStyle/>
          <a:p>
            <a:r>
              <a:rPr lang="es-MX" sz="2800" b="1" spc="-150" dirty="0">
                <a:solidFill>
                  <a:srgbClr val="002060"/>
                </a:solidFill>
                <a:latin typeface="Barlow" pitchFamily="2" charset="77"/>
              </a:rPr>
              <a:t>Son participaciones</a:t>
            </a:r>
          </a:p>
        </p:txBody>
      </p:sp>
      <p:sp>
        <p:nvSpPr>
          <p:cNvPr id="9" name="CuadroTexto 8">
            <a:extLst>
              <a:ext uri="{FF2B5EF4-FFF2-40B4-BE49-F238E27FC236}">
                <a16:creationId xmlns:a16="http://schemas.microsoft.com/office/drawing/2014/main" id="{6B4B2DF6-958C-0B4C-A1E8-282F7554929D}"/>
              </a:ext>
            </a:extLst>
          </p:cNvPr>
          <p:cNvSpPr txBox="1"/>
          <p:nvPr/>
        </p:nvSpPr>
        <p:spPr>
          <a:xfrm>
            <a:off x="6380189" y="3928398"/>
            <a:ext cx="4989683" cy="1323439"/>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Son los recursos que la federación transfiere a las haciendas públicas de los estados y en su caso, al municipio, condicionando su gasto a la consecución y cumplimiento de los objetivos que para cada tipo de recurso establece la Ley de Coordinación Fiscal.</a:t>
            </a:r>
          </a:p>
        </p:txBody>
      </p:sp>
      <p:sp>
        <p:nvSpPr>
          <p:cNvPr id="10" name="CuadroTexto 9">
            <a:extLst>
              <a:ext uri="{FF2B5EF4-FFF2-40B4-BE49-F238E27FC236}">
                <a16:creationId xmlns:a16="http://schemas.microsoft.com/office/drawing/2014/main" id="{AF15D0C6-E51D-6344-A8A1-815353791011}"/>
              </a:ext>
            </a:extLst>
          </p:cNvPr>
          <p:cNvSpPr txBox="1"/>
          <p:nvPr/>
        </p:nvSpPr>
        <p:spPr>
          <a:xfrm>
            <a:off x="7272004" y="3440232"/>
            <a:ext cx="2673508" cy="523220"/>
          </a:xfrm>
          <a:prstGeom prst="rect">
            <a:avLst/>
          </a:prstGeom>
          <a:noFill/>
        </p:spPr>
        <p:txBody>
          <a:bodyPr wrap="square" rtlCol="0">
            <a:spAutoFit/>
          </a:bodyPr>
          <a:lstStyle/>
          <a:p>
            <a:r>
              <a:rPr lang="es-MX" sz="2800" b="1" spc="-150" dirty="0">
                <a:solidFill>
                  <a:srgbClr val="002060"/>
                </a:solidFill>
                <a:latin typeface="Barlow" pitchFamily="2" charset="77"/>
              </a:rPr>
              <a:t>Son aportaciones</a:t>
            </a:r>
          </a:p>
        </p:txBody>
      </p:sp>
      <p:sp>
        <p:nvSpPr>
          <p:cNvPr id="11" name="CuadroTexto 10">
            <a:extLst>
              <a:ext uri="{FF2B5EF4-FFF2-40B4-BE49-F238E27FC236}">
                <a16:creationId xmlns:a16="http://schemas.microsoft.com/office/drawing/2014/main" id="{31CAF6FE-6AFB-EC42-9DAD-909112BEC906}"/>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12" name="CuadroTexto 11">
            <a:extLst>
              <a:ext uri="{FF2B5EF4-FFF2-40B4-BE49-F238E27FC236}">
                <a16:creationId xmlns:a16="http://schemas.microsoft.com/office/drawing/2014/main" id="{D1C6D2EE-3EB6-5C46-9FB8-574CAE4972F2}"/>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14" name="Imagen 13">
            <a:extLst>
              <a:ext uri="{FF2B5EF4-FFF2-40B4-BE49-F238E27FC236}">
                <a16:creationId xmlns:a16="http://schemas.microsoft.com/office/drawing/2014/main" id="{70CE4097-55E4-D646-A26C-71912D00F33B}"/>
              </a:ext>
            </a:extLst>
          </p:cNvPr>
          <p:cNvPicPr>
            <a:picLocks noChangeAspect="1"/>
          </p:cNvPicPr>
          <p:nvPr/>
        </p:nvPicPr>
        <p:blipFill>
          <a:blip r:embed="rId4"/>
          <a:stretch>
            <a:fillRect/>
          </a:stretch>
        </p:blipFill>
        <p:spPr>
          <a:xfrm>
            <a:off x="861078" y="1540533"/>
            <a:ext cx="2419498" cy="1775175"/>
          </a:xfrm>
          <a:prstGeom prst="rect">
            <a:avLst/>
          </a:prstGeom>
        </p:spPr>
      </p:pic>
      <p:pic>
        <p:nvPicPr>
          <p:cNvPr id="16" name="Imagen 15">
            <a:extLst>
              <a:ext uri="{FF2B5EF4-FFF2-40B4-BE49-F238E27FC236}">
                <a16:creationId xmlns:a16="http://schemas.microsoft.com/office/drawing/2014/main" id="{97CAE052-E06D-C849-B18A-313139A9779A}"/>
              </a:ext>
            </a:extLst>
          </p:cNvPr>
          <p:cNvPicPr>
            <a:picLocks noChangeAspect="1"/>
          </p:cNvPicPr>
          <p:nvPr/>
        </p:nvPicPr>
        <p:blipFill>
          <a:blip r:embed="rId5"/>
          <a:stretch>
            <a:fillRect/>
          </a:stretch>
        </p:blipFill>
        <p:spPr>
          <a:xfrm>
            <a:off x="7504418" y="1573182"/>
            <a:ext cx="1901733" cy="1901733"/>
          </a:xfrm>
          <a:prstGeom prst="rect">
            <a:avLst/>
          </a:prstGeom>
        </p:spPr>
      </p:pic>
      <p:sp>
        <p:nvSpPr>
          <p:cNvPr id="17" name="CuadroTexto 16">
            <a:extLst>
              <a:ext uri="{FF2B5EF4-FFF2-40B4-BE49-F238E27FC236}">
                <a16:creationId xmlns:a16="http://schemas.microsoft.com/office/drawing/2014/main" id="{CFCA8F25-488A-844A-AFD8-EEE674D82A8A}"/>
              </a:ext>
            </a:extLst>
          </p:cNvPr>
          <p:cNvSpPr txBox="1"/>
          <p:nvPr/>
        </p:nvSpPr>
        <p:spPr>
          <a:xfrm>
            <a:off x="2527901" y="1797390"/>
            <a:ext cx="1682044" cy="769441"/>
          </a:xfrm>
          <a:prstGeom prst="rect">
            <a:avLst/>
          </a:prstGeom>
          <a:noFill/>
        </p:spPr>
        <p:txBody>
          <a:bodyPr wrap="square" rtlCol="0">
            <a:spAutoFit/>
          </a:bodyPr>
          <a:lstStyle/>
          <a:p>
            <a:r>
              <a:rPr lang="es-MX" sz="4400" b="1" dirty="0">
                <a:solidFill>
                  <a:srgbClr val="002060"/>
                </a:solidFill>
                <a:latin typeface="Barlow" pitchFamily="2" charset="77"/>
              </a:rPr>
              <a:t>SCNF</a:t>
            </a:r>
          </a:p>
        </p:txBody>
      </p:sp>
    </p:spTree>
    <p:extLst>
      <p:ext uri="{BB962C8B-B14F-4D97-AF65-F5344CB8AC3E}">
        <p14:creationId xmlns:p14="http://schemas.microsoft.com/office/powerpoint/2010/main" val="1718347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DD910E2-6191-F34C-B75C-2C6EA3BC612A}"/>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48F403C-94B1-F94F-9109-9428FE3A9EC4}"/>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6" name="CuadroTexto 5">
            <a:extLst>
              <a:ext uri="{FF2B5EF4-FFF2-40B4-BE49-F238E27FC236}">
                <a16:creationId xmlns:a16="http://schemas.microsoft.com/office/drawing/2014/main" id="{F24D52B2-FFA5-F645-BD12-8E5908A756E3}"/>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7" name="CuadroTexto 6">
            <a:extLst>
              <a:ext uri="{FF2B5EF4-FFF2-40B4-BE49-F238E27FC236}">
                <a16:creationId xmlns:a16="http://schemas.microsoft.com/office/drawing/2014/main" id="{A5F354E7-8F65-284D-9CA2-AABD75569DA6}"/>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cxnSp>
        <p:nvCxnSpPr>
          <p:cNvPr id="8" name="Conector recto 7">
            <a:extLst>
              <a:ext uri="{FF2B5EF4-FFF2-40B4-BE49-F238E27FC236}">
                <a16:creationId xmlns:a16="http://schemas.microsoft.com/office/drawing/2014/main" id="{252561B5-20AF-4645-9564-00BAD2AE372A}"/>
              </a:ext>
            </a:extLst>
          </p:cNvPr>
          <p:cNvCxnSpPr>
            <a:cxnSpLocks/>
          </p:cNvCxnSpPr>
          <p:nvPr/>
        </p:nvCxnSpPr>
        <p:spPr>
          <a:xfrm>
            <a:off x="5813777" y="19450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A12AF449-6EC0-B948-9424-19EEEBD931D8}"/>
              </a:ext>
            </a:extLst>
          </p:cNvPr>
          <p:cNvSpPr txBox="1"/>
          <p:nvPr/>
        </p:nvSpPr>
        <p:spPr>
          <a:xfrm>
            <a:off x="519291" y="3874663"/>
            <a:ext cx="4989683" cy="2031325"/>
          </a:xfrm>
          <a:prstGeom prst="rect">
            <a:avLst/>
          </a:prstGeom>
          <a:noFill/>
        </p:spPr>
        <p:txBody>
          <a:bodyPr wrap="square" rtlCol="0">
            <a:spAutoFit/>
          </a:bodyPr>
          <a:lstStyle/>
          <a:p>
            <a:pPr algn="just" defTabSz="457200">
              <a:defRPr/>
            </a:pPr>
            <a:r>
              <a:rPr lang="es-ES" dirty="0">
                <a:solidFill>
                  <a:srgbClr val="002060"/>
                </a:solidFill>
                <a:latin typeface="Barlow Light" pitchFamily="2" charset="77"/>
              </a:rPr>
              <a:t>Son las cantidades que el Municipio tiene derecho a percibir, que se derivan de la adhesión al Sistema Nacional de Coordinación Fiscal, así como las que correspondan a sistemas estatales de coordinación fiscal, determinados por las leyes correspondientes.</a:t>
            </a:r>
            <a:endParaRPr lang="es-MX" dirty="0">
              <a:solidFill>
                <a:srgbClr val="002060"/>
              </a:solidFill>
              <a:latin typeface="Barlow Light" pitchFamily="2" charset="77"/>
            </a:endParaRPr>
          </a:p>
          <a:p>
            <a:pPr algn="just" defTabSz="457200">
              <a:defRPr/>
            </a:pPr>
            <a:endParaRPr lang="es-MX" dirty="0"/>
          </a:p>
        </p:txBody>
      </p:sp>
      <p:sp>
        <p:nvSpPr>
          <p:cNvPr id="10" name="CuadroTexto 9">
            <a:extLst>
              <a:ext uri="{FF2B5EF4-FFF2-40B4-BE49-F238E27FC236}">
                <a16:creationId xmlns:a16="http://schemas.microsoft.com/office/drawing/2014/main" id="{BA869362-C0A4-0F43-BA3B-55F9D6B68565}"/>
              </a:ext>
            </a:extLst>
          </p:cNvPr>
          <p:cNvSpPr txBox="1"/>
          <p:nvPr/>
        </p:nvSpPr>
        <p:spPr>
          <a:xfrm>
            <a:off x="1323491" y="3382487"/>
            <a:ext cx="3381282" cy="523220"/>
          </a:xfrm>
          <a:prstGeom prst="rect">
            <a:avLst/>
          </a:prstGeom>
          <a:noFill/>
        </p:spPr>
        <p:txBody>
          <a:bodyPr wrap="square" rtlCol="0">
            <a:spAutoFit/>
          </a:bodyPr>
          <a:lstStyle/>
          <a:p>
            <a:pPr algn="ctr"/>
            <a:r>
              <a:rPr lang="es-MX" sz="2800" b="1" spc="-150" dirty="0">
                <a:solidFill>
                  <a:srgbClr val="002060"/>
                </a:solidFill>
                <a:latin typeface="Barlow" pitchFamily="2" charset="77"/>
              </a:rPr>
              <a:t>Son convenios</a:t>
            </a:r>
          </a:p>
        </p:txBody>
      </p:sp>
      <p:sp>
        <p:nvSpPr>
          <p:cNvPr id="11" name="CuadroTexto 10">
            <a:extLst>
              <a:ext uri="{FF2B5EF4-FFF2-40B4-BE49-F238E27FC236}">
                <a16:creationId xmlns:a16="http://schemas.microsoft.com/office/drawing/2014/main" id="{FB73D57B-7BFD-7345-9E9B-2DBF542C55AF}"/>
              </a:ext>
            </a:extLst>
          </p:cNvPr>
          <p:cNvSpPr txBox="1"/>
          <p:nvPr/>
        </p:nvSpPr>
        <p:spPr>
          <a:xfrm>
            <a:off x="6118580" y="3916974"/>
            <a:ext cx="5554121" cy="1815882"/>
          </a:xfrm>
          <a:prstGeom prst="rect">
            <a:avLst/>
          </a:prstGeom>
          <a:noFill/>
        </p:spPr>
        <p:txBody>
          <a:bodyPr wrap="square" rtlCol="0">
            <a:spAutoFit/>
          </a:bodyPr>
          <a:lstStyle/>
          <a:p>
            <a:pPr algn="just" defTabSz="457200">
              <a:defRPr/>
            </a:pPr>
            <a:r>
              <a:rPr lang="es-ES" sz="1600" dirty="0">
                <a:solidFill>
                  <a:srgbClr val="002060"/>
                </a:solidFill>
                <a:latin typeface="Barlow Light" pitchFamily="2" charset="77"/>
              </a:rPr>
              <a:t>Son las cantidades que el Municipio percibe derivados del ejercicio de facultades delegadas por la Federación mediante la celebración de convenios de colaboración administrativa en materia fiscal; que comprenden las funciones de recaudación, fiscalización y administración de ingresos federales y por las que a cambio reciben incentivos económicos que implican la retribución de su colaboración.</a:t>
            </a:r>
            <a:endParaRPr lang="es-MX" sz="1600" dirty="0">
              <a:solidFill>
                <a:srgbClr val="002060"/>
              </a:solidFill>
              <a:latin typeface="Barlow Light" pitchFamily="2" charset="77"/>
            </a:endParaRPr>
          </a:p>
        </p:txBody>
      </p:sp>
      <p:sp>
        <p:nvSpPr>
          <p:cNvPr id="12" name="CuadroTexto 11">
            <a:extLst>
              <a:ext uri="{FF2B5EF4-FFF2-40B4-BE49-F238E27FC236}">
                <a16:creationId xmlns:a16="http://schemas.microsoft.com/office/drawing/2014/main" id="{91265249-A76B-524D-BFB7-405D9A405BBB}"/>
              </a:ext>
            </a:extLst>
          </p:cNvPr>
          <p:cNvSpPr txBox="1"/>
          <p:nvPr/>
        </p:nvSpPr>
        <p:spPr>
          <a:xfrm>
            <a:off x="6118580" y="3429000"/>
            <a:ext cx="5836351" cy="461665"/>
          </a:xfrm>
          <a:prstGeom prst="rect">
            <a:avLst/>
          </a:prstGeom>
          <a:noFill/>
        </p:spPr>
        <p:txBody>
          <a:bodyPr wrap="square" rtlCol="0">
            <a:spAutoFit/>
          </a:bodyPr>
          <a:lstStyle/>
          <a:p>
            <a:r>
              <a:rPr lang="es-ES" sz="2400" b="1" spc="-150" dirty="0">
                <a:solidFill>
                  <a:srgbClr val="002060"/>
                </a:solidFill>
                <a:latin typeface="Barlow" pitchFamily="2" charset="77"/>
              </a:rPr>
              <a:t>Incentivos Derivados de la Colaboración Fiscal</a:t>
            </a:r>
            <a:endParaRPr lang="es-MX" sz="2400" b="1" spc="-150" dirty="0">
              <a:solidFill>
                <a:srgbClr val="002060"/>
              </a:solidFill>
              <a:latin typeface="Barlow" pitchFamily="2" charset="77"/>
            </a:endParaRPr>
          </a:p>
        </p:txBody>
      </p:sp>
      <p:pic>
        <p:nvPicPr>
          <p:cNvPr id="14" name="Imagen 13">
            <a:extLst>
              <a:ext uri="{FF2B5EF4-FFF2-40B4-BE49-F238E27FC236}">
                <a16:creationId xmlns:a16="http://schemas.microsoft.com/office/drawing/2014/main" id="{D226123B-83DB-2E4D-850F-4255ACCD06F1}"/>
              </a:ext>
            </a:extLst>
          </p:cNvPr>
          <p:cNvPicPr>
            <a:picLocks noChangeAspect="1"/>
          </p:cNvPicPr>
          <p:nvPr/>
        </p:nvPicPr>
        <p:blipFill>
          <a:blip r:embed="rId4"/>
          <a:stretch>
            <a:fillRect/>
          </a:stretch>
        </p:blipFill>
        <p:spPr>
          <a:xfrm>
            <a:off x="1829329" y="1305449"/>
            <a:ext cx="2110905" cy="2110905"/>
          </a:xfrm>
          <a:prstGeom prst="rect">
            <a:avLst/>
          </a:prstGeom>
        </p:spPr>
      </p:pic>
      <p:pic>
        <p:nvPicPr>
          <p:cNvPr id="16" name="Imagen 15">
            <a:extLst>
              <a:ext uri="{FF2B5EF4-FFF2-40B4-BE49-F238E27FC236}">
                <a16:creationId xmlns:a16="http://schemas.microsoft.com/office/drawing/2014/main" id="{35748A0D-0EEE-FB48-9400-C1DC309B0059}"/>
              </a:ext>
            </a:extLst>
          </p:cNvPr>
          <p:cNvPicPr>
            <a:picLocks noChangeAspect="1"/>
          </p:cNvPicPr>
          <p:nvPr/>
        </p:nvPicPr>
        <p:blipFill>
          <a:blip r:embed="rId5"/>
          <a:stretch>
            <a:fillRect/>
          </a:stretch>
        </p:blipFill>
        <p:spPr>
          <a:xfrm>
            <a:off x="6378224" y="1722637"/>
            <a:ext cx="2419498" cy="1775175"/>
          </a:xfrm>
          <a:prstGeom prst="rect">
            <a:avLst/>
          </a:prstGeom>
        </p:spPr>
      </p:pic>
      <p:pic>
        <p:nvPicPr>
          <p:cNvPr id="15" name="Imagen 14">
            <a:extLst>
              <a:ext uri="{FF2B5EF4-FFF2-40B4-BE49-F238E27FC236}">
                <a16:creationId xmlns:a16="http://schemas.microsoft.com/office/drawing/2014/main" id="{FE4B7455-3072-354E-9AFC-8D94D5DD2435}"/>
              </a:ext>
            </a:extLst>
          </p:cNvPr>
          <p:cNvPicPr>
            <a:picLocks noChangeAspect="1"/>
          </p:cNvPicPr>
          <p:nvPr/>
        </p:nvPicPr>
        <p:blipFill>
          <a:blip r:embed="rId6"/>
          <a:stretch>
            <a:fillRect/>
          </a:stretch>
        </p:blipFill>
        <p:spPr>
          <a:xfrm>
            <a:off x="7604619" y="1296433"/>
            <a:ext cx="1005841" cy="1600201"/>
          </a:xfrm>
          <a:prstGeom prst="rect">
            <a:avLst/>
          </a:prstGeom>
        </p:spPr>
      </p:pic>
      <p:sp>
        <p:nvSpPr>
          <p:cNvPr id="17" name="Flecha derecha 16">
            <a:extLst>
              <a:ext uri="{FF2B5EF4-FFF2-40B4-BE49-F238E27FC236}">
                <a16:creationId xmlns:a16="http://schemas.microsoft.com/office/drawing/2014/main" id="{E3261909-321B-0D42-9C1A-96C42A4DA379}"/>
              </a:ext>
            </a:extLst>
          </p:cNvPr>
          <p:cNvSpPr/>
          <p:nvPr/>
        </p:nvSpPr>
        <p:spPr>
          <a:xfrm>
            <a:off x="8778730" y="2153340"/>
            <a:ext cx="924267" cy="743294"/>
          </a:xfrm>
          <a:prstGeom prst="rightArrow">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0758908D-54D5-0B45-A6EC-7DA339E5BADE}"/>
              </a:ext>
            </a:extLst>
          </p:cNvPr>
          <p:cNvPicPr>
            <a:picLocks noChangeAspect="1"/>
          </p:cNvPicPr>
          <p:nvPr/>
        </p:nvPicPr>
        <p:blipFill>
          <a:blip r:embed="rId7"/>
          <a:stretch>
            <a:fillRect/>
          </a:stretch>
        </p:blipFill>
        <p:spPr>
          <a:xfrm>
            <a:off x="9638818" y="1392068"/>
            <a:ext cx="1301024" cy="2147871"/>
          </a:xfrm>
          <a:prstGeom prst="rect">
            <a:avLst/>
          </a:prstGeom>
        </p:spPr>
      </p:pic>
    </p:spTree>
    <p:extLst>
      <p:ext uri="{BB962C8B-B14F-4D97-AF65-F5344CB8AC3E}">
        <p14:creationId xmlns:p14="http://schemas.microsoft.com/office/powerpoint/2010/main" val="3232795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A6175-862C-544D-81D7-619C6D07D193}"/>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5D08C9C7-E444-4446-9C51-5838861B8328}"/>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6" name="CuadroTexto 5">
            <a:extLst>
              <a:ext uri="{FF2B5EF4-FFF2-40B4-BE49-F238E27FC236}">
                <a16:creationId xmlns:a16="http://schemas.microsoft.com/office/drawing/2014/main" id="{99BC9E3B-3617-634A-BB5F-F8FD0A9DF8AC}"/>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7" name="CuadroTexto 6">
            <a:extLst>
              <a:ext uri="{FF2B5EF4-FFF2-40B4-BE49-F238E27FC236}">
                <a16:creationId xmlns:a16="http://schemas.microsoft.com/office/drawing/2014/main" id="{281FCA59-4399-5349-AD0F-244DA10E14AC}"/>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sp>
        <p:nvSpPr>
          <p:cNvPr id="8" name="2 Rectángulo">
            <a:extLst>
              <a:ext uri="{FF2B5EF4-FFF2-40B4-BE49-F238E27FC236}">
                <a16:creationId xmlns:a16="http://schemas.microsoft.com/office/drawing/2014/main" id="{C76F985E-9FA0-2741-AC5E-8625BDD22732}"/>
              </a:ext>
            </a:extLst>
          </p:cNvPr>
          <p:cNvSpPr/>
          <p:nvPr/>
        </p:nvSpPr>
        <p:spPr>
          <a:xfrm>
            <a:off x="278132" y="1166842"/>
            <a:ext cx="5817868" cy="4524315"/>
          </a:xfrm>
          <a:prstGeom prst="rect">
            <a:avLst/>
          </a:prstGeom>
          <a:noFill/>
        </p:spPr>
        <p:txBody>
          <a:bodyPr wrap="square" rtlCol="0">
            <a:spAutoFit/>
          </a:bodyPr>
          <a:lstStyle/>
          <a:p>
            <a:pPr algn="just" defTabSz="457200">
              <a:defRPr/>
            </a:pPr>
            <a:r>
              <a:rPr lang="es-MX" b="1" dirty="0">
                <a:solidFill>
                  <a:srgbClr val="002060"/>
                </a:solidFill>
                <a:latin typeface="Barlow" pitchFamily="2" charset="77"/>
              </a:rPr>
              <a:t>Son transferencias, asignaciones, subsidios y subvenciones, y pensiones y jubilaciones: </a:t>
            </a:r>
            <a:r>
              <a:rPr lang="es-MX" dirty="0">
                <a:solidFill>
                  <a:srgbClr val="002060"/>
                </a:solidFill>
                <a:latin typeface="Barlow Light" pitchFamily="2" charset="77"/>
              </a:rPr>
              <a:t>los recursos recibidos en forma directa o indirecta por la Hacienda Pública Municipal y apoyos como parte de su política económica y social de acuerdo a las estrategias y prioridades de desarrollo para el sostenimiento de desempeño de sus actividades institucionales como son:</a:t>
            </a:r>
          </a:p>
          <a:p>
            <a:pPr algn="just" defTabSz="457200">
              <a:defRPr/>
            </a:pPr>
            <a:endParaRPr lang="es-MX" dirty="0">
              <a:solidFill>
                <a:srgbClr val="002060"/>
              </a:solidFill>
              <a:latin typeface="Barlow Light" pitchFamily="2" charset="77"/>
            </a:endParaRPr>
          </a:p>
          <a:p>
            <a:pPr algn="just" defTabSz="457200">
              <a:defRPr/>
            </a:pPr>
            <a:r>
              <a:rPr lang="es-MX" b="1" dirty="0">
                <a:solidFill>
                  <a:srgbClr val="002060"/>
                </a:solidFill>
                <a:latin typeface="Barlow SemiBold" pitchFamily="2" charset="77"/>
              </a:rPr>
              <a:t>I. Donativos</a:t>
            </a:r>
          </a:p>
          <a:p>
            <a:pPr algn="just" defTabSz="457200">
              <a:defRPr/>
            </a:pPr>
            <a:r>
              <a:rPr lang="es-MX" b="1" dirty="0">
                <a:solidFill>
                  <a:srgbClr val="002060"/>
                </a:solidFill>
                <a:latin typeface="Barlow SemiBold" pitchFamily="2" charset="77"/>
              </a:rPr>
              <a:t>II. Cesiones</a:t>
            </a:r>
          </a:p>
          <a:p>
            <a:pPr algn="just" defTabSz="457200">
              <a:defRPr/>
            </a:pPr>
            <a:r>
              <a:rPr lang="es-MX" b="1" dirty="0">
                <a:solidFill>
                  <a:srgbClr val="002060"/>
                </a:solidFill>
                <a:latin typeface="Barlow SemiBold" pitchFamily="2" charset="77"/>
              </a:rPr>
              <a:t>III. Herencias</a:t>
            </a:r>
          </a:p>
          <a:p>
            <a:pPr algn="just" defTabSz="457200">
              <a:defRPr/>
            </a:pPr>
            <a:r>
              <a:rPr lang="es-MX" b="1" dirty="0">
                <a:solidFill>
                  <a:srgbClr val="002060"/>
                </a:solidFill>
                <a:latin typeface="Barlow SemiBold" pitchFamily="2" charset="77"/>
              </a:rPr>
              <a:t>IV. Legados</a:t>
            </a:r>
          </a:p>
          <a:p>
            <a:pPr algn="just" defTabSz="457200">
              <a:defRPr/>
            </a:pPr>
            <a:r>
              <a:rPr lang="es-MX" b="1" dirty="0">
                <a:solidFill>
                  <a:srgbClr val="002060"/>
                </a:solidFill>
                <a:latin typeface="Barlow SemiBold" pitchFamily="2" charset="77"/>
              </a:rPr>
              <a:t>V. Por adjudicaciones judiciales</a:t>
            </a:r>
          </a:p>
          <a:p>
            <a:pPr algn="just" defTabSz="457200">
              <a:defRPr/>
            </a:pPr>
            <a:r>
              <a:rPr lang="es-MX" b="1" dirty="0">
                <a:solidFill>
                  <a:srgbClr val="002060"/>
                </a:solidFill>
                <a:latin typeface="Barlow SemiBold" pitchFamily="2" charset="77"/>
              </a:rPr>
              <a:t>VI. Por adjudicaciones administrativas</a:t>
            </a:r>
          </a:p>
          <a:p>
            <a:pPr algn="just" defTabSz="457200">
              <a:defRPr/>
            </a:pPr>
            <a:r>
              <a:rPr lang="es-MX" b="1" dirty="0">
                <a:solidFill>
                  <a:srgbClr val="002060"/>
                </a:solidFill>
                <a:latin typeface="Barlow SemiBold" pitchFamily="2" charset="77"/>
              </a:rPr>
              <a:t>VII. Por subsidios</a:t>
            </a:r>
          </a:p>
          <a:p>
            <a:pPr algn="just" defTabSz="457200">
              <a:defRPr/>
            </a:pPr>
            <a:r>
              <a:rPr lang="es-MX" b="1" dirty="0">
                <a:solidFill>
                  <a:srgbClr val="002060"/>
                </a:solidFill>
                <a:latin typeface="Barlow SemiBold" pitchFamily="2" charset="77"/>
              </a:rPr>
              <a:t>VIII. Otros ingresos no especificados</a:t>
            </a:r>
          </a:p>
        </p:txBody>
      </p:sp>
      <p:pic>
        <p:nvPicPr>
          <p:cNvPr id="9" name="Imagen 8">
            <a:extLst>
              <a:ext uri="{FF2B5EF4-FFF2-40B4-BE49-F238E27FC236}">
                <a16:creationId xmlns:a16="http://schemas.microsoft.com/office/drawing/2014/main" id="{328343F0-E4E7-BC49-98CF-166E6A285B04}"/>
              </a:ext>
            </a:extLst>
          </p:cNvPr>
          <p:cNvPicPr>
            <a:picLocks noChangeAspect="1"/>
          </p:cNvPicPr>
          <p:nvPr/>
        </p:nvPicPr>
        <p:blipFill>
          <a:blip r:embed="rId4"/>
          <a:stretch>
            <a:fillRect/>
          </a:stretch>
        </p:blipFill>
        <p:spPr>
          <a:xfrm>
            <a:off x="6096000" y="1094008"/>
            <a:ext cx="5344372" cy="5526153"/>
          </a:xfrm>
          <a:prstGeom prst="rect">
            <a:avLst/>
          </a:prstGeom>
        </p:spPr>
      </p:pic>
      <p:pic>
        <p:nvPicPr>
          <p:cNvPr id="10" name="Imagen 9">
            <a:extLst>
              <a:ext uri="{FF2B5EF4-FFF2-40B4-BE49-F238E27FC236}">
                <a16:creationId xmlns:a16="http://schemas.microsoft.com/office/drawing/2014/main" id="{97954C28-B2DA-0340-8066-0AB48A4E3A24}"/>
              </a:ext>
            </a:extLst>
          </p:cNvPr>
          <p:cNvPicPr>
            <a:picLocks noChangeAspect="1"/>
          </p:cNvPicPr>
          <p:nvPr/>
        </p:nvPicPr>
        <p:blipFill>
          <a:blip r:embed="rId5"/>
          <a:stretch>
            <a:fillRect/>
          </a:stretch>
        </p:blipFill>
        <p:spPr>
          <a:xfrm>
            <a:off x="6759612" y="2233249"/>
            <a:ext cx="1148725" cy="1148725"/>
          </a:xfrm>
          <a:prstGeom prst="rect">
            <a:avLst/>
          </a:prstGeom>
        </p:spPr>
      </p:pic>
      <p:pic>
        <p:nvPicPr>
          <p:cNvPr id="11" name="Imagen 10">
            <a:extLst>
              <a:ext uri="{FF2B5EF4-FFF2-40B4-BE49-F238E27FC236}">
                <a16:creationId xmlns:a16="http://schemas.microsoft.com/office/drawing/2014/main" id="{665B0946-161D-E84D-9246-9DD3666030A7}"/>
              </a:ext>
            </a:extLst>
          </p:cNvPr>
          <p:cNvPicPr>
            <a:picLocks noChangeAspect="1"/>
          </p:cNvPicPr>
          <p:nvPr/>
        </p:nvPicPr>
        <p:blipFill>
          <a:blip r:embed="rId6"/>
          <a:stretch>
            <a:fillRect/>
          </a:stretch>
        </p:blipFill>
        <p:spPr>
          <a:xfrm>
            <a:off x="7908337" y="2061059"/>
            <a:ext cx="859849" cy="1367941"/>
          </a:xfrm>
          <a:prstGeom prst="rect">
            <a:avLst/>
          </a:prstGeom>
        </p:spPr>
      </p:pic>
    </p:spTree>
    <p:extLst>
      <p:ext uri="{BB962C8B-B14F-4D97-AF65-F5344CB8AC3E}">
        <p14:creationId xmlns:p14="http://schemas.microsoft.com/office/powerpoint/2010/main" val="91806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02CDED1-598A-8741-9BAC-F691097F8ED0}"/>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B692CB66-2E14-7C49-977F-1A4563DDABAF}"/>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6" name="CuadroTexto 5">
            <a:extLst>
              <a:ext uri="{FF2B5EF4-FFF2-40B4-BE49-F238E27FC236}">
                <a16:creationId xmlns:a16="http://schemas.microsoft.com/office/drawing/2014/main" id="{4212B50D-EE97-2340-88AF-10BBAB963C15}"/>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7" name="CuadroTexto 6">
            <a:extLst>
              <a:ext uri="{FF2B5EF4-FFF2-40B4-BE49-F238E27FC236}">
                <a16:creationId xmlns:a16="http://schemas.microsoft.com/office/drawing/2014/main" id="{BB765334-E7CC-9944-AED0-C0209021DA7A}"/>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8" name="Imagen 7">
            <a:extLst>
              <a:ext uri="{FF2B5EF4-FFF2-40B4-BE49-F238E27FC236}">
                <a16:creationId xmlns:a16="http://schemas.microsoft.com/office/drawing/2014/main" id="{2BFDA584-BF20-9048-98EB-ACAAD9F1A6B7}"/>
              </a:ext>
            </a:extLst>
          </p:cNvPr>
          <p:cNvPicPr>
            <a:picLocks noChangeAspect="1"/>
          </p:cNvPicPr>
          <p:nvPr/>
        </p:nvPicPr>
        <p:blipFill>
          <a:blip r:embed="rId2"/>
          <a:stretch>
            <a:fillRect/>
          </a:stretch>
        </p:blipFill>
        <p:spPr>
          <a:xfrm>
            <a:off x="0" y="6265222"/>
            <a:ext cx="12192000" cy="495300"/>
          </a:xfrm>
          <a:prstGeom prst="rect">
            <a:avLst/>
          </a:prstGeom>
        </p:spPr>
      </p:pic>
      <p:pic>
        <p:nvPicPr>
          <p:cNvPr id="9" name="Imagen 8">
            <a:extLst>
              <a:ext uri="{FF2B5EF4-FFF2-40B4-BE49-F238E27FC236}">
                <a16:creationId xmlns:a16="http://schemas.microsoft.com/office/drawing/2014/main" id="{13D4BA5C-8873-7F44-91A4-50CDADABA622}"/>
              </a:ext>
            </a:extLst>
          </p:cNvPr>
          <p:cNvPicPr>
            <a:picLocks noChangeAspect="1"/>
          </p:cNvPicPr>
          <p:nvPr/>
        </p:nvPicPr>
        <p:blipFill>
          <a:blip r:embed="rId3"/>
          <a:stretch>
            <a:fillRect/>
          </a:stretch>
        </p:blipFill>
        <p:spPr>
          <a:xfrm>
            <a:off x="9582845" y="108213"/>
            <a:ext cx="2440047" cy="1553470"/>
          </a:xfrm>
          <a:prstGeom prst="rect">
            <a:avLst/>
          </a:prstGeom>
        </p:spPr>
      </p:pic>
      <p:sp>
        <p:nvSpPr>
          <p:cNvPr id="10" name="CuadroTexto 9">
            <a:extLst>
              <a:ext uri="{FF2B5EF4-FFF2-40B4-BE49-F238E27FC236}">
                <a16:creationId xmlns:a16="http://schemas.microsoft.com/office/drawing/2014/main" id="{E06D94AD-7E27-314D-B7B0-85387C68AEA6}"/>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11" name="CuadroTexto 10">
            <a:extLst>
              <a:ext uri="{FF2B5EF4-FFF2-40B4-BE49-F238E27FC236}">
                <a16:creationId xmlns:a16="http://schemas.microsoft.com/office/drawing/2014/main" id="{325D4B6D-D352-2B47-B9F1-FF369DF670DE}"/>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cxnSp>
        <p:nvCxnSpPr>
          <p:cNvPr id="12" name="Conector recto 11">
            <a:extLst>
              <a:ext uri="{FF2B5EF4-FFF2-40B4-BE49-F238E27FC236}">
                <a16:creationId xmlns:a16="http://schemas.microsoft.com/office/drawing/2014/main" id="{A62769C6-8B62-264E-895B-B75F6069B2E8}"/>
              </a:ext>
            </a:extLst>
          </p:cNvPr>
          <p:cNvCxnSpPr>
            <a:cxnSpLocks/>
          </p:cNvCxnSpPr>
          <p:nvPr/>
        </p:nvCxnSpPr>
        <p:spPr>
          <a:xfrm>
            <a:off x="6305112" y="1955923"/>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1CF500EC-9BBC-974D-9F73-C7D7C3BF5BE3}"/>
              </a:ext>
            </a:extLst>
          </p:cNvPr>
          <p:cNvSpPr txBox="1"/>
          <p:nvPr/>
        </p:nvSpPr>
        <p:spPr>
          <a:xfrm>
            <a:off x="535720" y="3598874"/>
            <a:ext cx="5576703" cy="2862322"/>
          </a:xfrm>
          <a:prstGeom prst="rect">
            <a:avLst/>
          </a:prstGeom>
          <a:noFill/>
        </p:spPr>
        <p:txBody>
          <a:bodyPr wrap="square" rtlCol="0">
            <a:spAutoFit/>
          </a:bodyPr>
          <a:lstStyle/>
          <a:p>
            <a:pPr algn="just" defTabSz="457200">
              <a:defRPr/>
            </a:pPr>
            <a:r>
              <a:rPr lang="es-MX" dirty="0">
                <a:solidFill>
                  <a:srgbClr val="002060"/>
                </a:solidFill>
                <a:latin typeface="Barlow Light" pitchFamily="2" charset="77"/>
              </a:rPr>
              <a:t>Los ingresos obtenidos por la celebración de empréstitos internos autorizados o ratificados por el Congreso del Estado y los autorizados de forma directa por el Cabildo, sin la aprobación específica del Congreso del Estado, de conformidad con lo dispuesto en las Leyes de Deuda Pública y de Gobierno de los Municipios, ambas del Estado de Yucatán; así como los financiamientos derivados de rescate y/o aplicación de Activos Financieros.</a:t>
            </a:r>
          </a:p>
          <a:p>
            <a:pPr algn="just" defTabSz="457200">
              <a:defRPr/>
            </a:pPr>
            <a:endParaRPr lang="es-MX" dirty="0"/>
          </a:p>
        </p:txBody>
      </p:sp>
      <p:sp>
        <p:nvSpPr>
          <p:cNvPr id="14" name="CuadroTexto 13">
            <a:extLst>
              <a:ext uri="{FF2B5EF4-FFF2-40B4-BE49-F238E27FC236}">
                <a16:creationId xmlns:a16="http://schemas.microsoft.com/office/drawing/2014/main" id="{CD1C5A2A-5F53-954C-A2FB-5B589A66BE78}"/>
              </a:ext>
            </a:extLst>
          </p:cNvPr>
          <p:cNvSpPr txBox="1"/>
          <p:nvPr/>
        </p:nvSpPr>
        <p:spPr>
          <a:xfrm>
            <a:off x="1080274" y="2916913"/>
            <a:ext cx="4653707" cy="707886"/>
          </a:xfrm>
          <a:prstGeom prst="rect">
            <a:avLst/>
          </a:prstGeom>
          <a:noFill/>
        </p:spPr>
        <p:txBody>
          <a:bodyPr wrap="square" rtlCol="0">
            <a:spAutoFit/>
          </a:bodyPr>
          <a:lstStyle/>
          <a:p>
            <a:pPr algn="ctr"/>
            <a:r>
              <a:rPr lang="es-MX" sz="2000" b="1" dirty="0">
                <a:solidFill>
                  <a:srgbClr val="002060"/>
                </a:solidFill>
                <a:latin typeface="Barlow" pitchFamily="2" charset="77"/>
              </a:rPr>
              <a:t>Son Ingresos derivados de Financiamiento</a:t>
            </a:r>
            <a:endParaRPr lang="es-MX" sz="2000" b="1" spc="-150" dirty="0">
              <a:solidFill>
                <a:srgbClr val="002060"/>
              </a:solidFill>
              <a:latin typeface="Barlow" pitchFamily="2" charset="77"/>
            </a:endParaRPr>
          </a:p>
        </p:txBody>
      </p:sp>
      <p:sp>
        <p:nvSpPr>
          <p:cNvPr id="15" name="CuadroTexto 14">
            <a:extLst>
              <a:ext uri="{FF2B5EF4-FFF2-40B4-BE49-F238E27FC236}">
                <a16:creationId xmlns:a16="http://schemas.microsoft.com/office/drawing/2014/main" id="{06C020D1-0ED9-6F49-ADBA-811EC6F81A3F}"/>
              </a:ext>
            </a:extLst>
          </p:cNvPr>
          <p:cNvSpPr txBox="1"/>
          <p:nvPr/>
        </p:nvSpPr>
        <p:spPr>
          <a:xfrm>
            <a:off x="6446189" y="3650458"/>
            <a:ext cx="5576703" cy="2031325"/>
          </a:xfrm>
          <a:prstGeom prst="rect">
            <a:avLst/>
          </a:prstGeom>
          <a:noFill/>
        </p:spPr>
        <p:txBody>
          <a:bodyPr wrap="square" rtlCol="0">
            <a:spAutoFit/>
          </a:bodyPr>
          <a:lstStyle/>
          <a:p>
            <a:pPr algn="just" defTabSz="457200">
              <a:defRPr/>
            </a:pPr>
            <a:r>
              <a:rPr lang="es-MX" dirty="0">
                <a:solidFill>
                  <a:srgbClr val="002060"/>
                </a:solidFill>
                <a:latin typeface="Barlow Light" pitchFamily="2" charset="77"/>
              </a:rPr>
              <a:t>Son recursos propios que obtienen las diversas entidades que conforman el sector paramunicipal por sus actividades de producción y/o comercialización. Los ingresos producidos por los organismos descentralizados o paramunicipales se percibirán cuando lo decreten y exhiban conforme a sus respectivos regímenes interiores.</a:t>
            </a:r>
          </a:p>
        </p:txBody>
      </p:sp>
      <p:sp>
        <p:nvSpPr>
          <p:cNvPr id="16" name="CuadroTexto 15">
            <a:extLst>
              <a:ext uri="{FF2B5EF4-FFF2-40B4-BE49-F238E27FC236}">
                <a16:creationId xmlns:a16="http://schemas.microsoft.com/office/drawing/2014/main" id="{EBEA2C02-0FC9-8C47-859A-07C7E7EA8F64}"/>
              </a:ext>
            </a:extLst>
          </p:cNvPr>
          <p:cNvSpPr txBox="1"/>
          <p:nvPr/>
        </p:nvSpPr>
        <p:spPr>
          <a:xfrm>
            <a:off x="6485740" y="3163134"/>
            <a:ext cx="5378881" cy="461665"/>
          </a:xfrm>
          <a:prstGeom prst="rect">
            <a:avLst/>
          </a:prstGeom>
          <a:noFill/>
        </p:spPr>
        <p:txBody>
          <a:bodyPr wrap="square" rtlCol="0">
            <a:spAutoFit/>
          </a:bodyPr>
          <a:lstStyle/>
          <a:p>
            <a:r>
              <a:rPr lang="es-MX" sz="2400" b="1" spc="-150" dirty="0">
                <a:solidFill>
                  <a:srgbClr val="002060"/>
                </a:solidFill>
                <a:latin typeface="Barlow" pitchFamily="2" charset="77"/>
              </a:rPr>
              <a:t>Ingresos por ventas de bienes y servicios</a:t>
            </a:r>
          </a:p>
        </p:txBody>
      </p:sp>
      <p:pic>
        <p:nvPicPr>
          <p:cNvPr id="18" name="Imagen 17">
            <a:extLst>
              <a:ext uri="{FF2B5EF4-FFF2-40B4-BE49-F238E27FC236}">
                <a16:creationId xmlns:a16="http://schemas.microsoft.com/office/drawing/2014/main" id="{87E4B950-EE1D-9E4A-8C8C-7EEBB4249AD7}"/>
              </a:ext>
            </a:extLst>
          </p:cNvPr>
          <p:cNvPicPr>
            <a:picLocks noChangeAspect="1"/>
          </p:cNvPicPr>
          <p:nvPr/>
        </p:nvPicPr>
        <p:blipFill>
          <a:blip r:embed="rId4"/>
          <a:stretch>
            <a:fillRect/>
          </a:stretch>
        </p:blipFill>
        <p:spPr>
          <a:xfrm>
            <a:off x="2488169" y="1104690"/>
            <a:ext cx="1784938" cy="1784938"/>
          </a:xfrm>
          <a:prstGeom prst="rect">
            <a:avLst/>
          </a:prstGeom>
        </p:spPr>
      </p:pic>
      <p:pic>
        <p:nvPicPr>
          <p:cNvPr id="20" name="Imagen 19">
            <a:extLst>
              <a:ext uri="{FF2B5EF4-FFF2-40B4-BE49-F238E27FC236}">
                <a16:creationId xmlns:a16="http://schemas.microsoft.com/office/drawing/2014/main" id="{BD179666-DEAF-C84B-B018-B62CAD280918}"/>
              </a:ext>
            </a:extLst>
          </p:cNvPr>
          <p:cNvPicPr>
            <a:picLocks noChangeAspect="1"/>
          </p:cNvPicPr>
          <p:nvPr/>
        </p:nvPicPr>
        <p:blipFill>
          <a:blip r:embed="rId5"/>
          <a:stretch>
            <a:fillRect/>
          </a:stretch>
        </p:blipFill>
        <p:spPr>
          <a:xfrm>
            <a:off x="8111401" y="1352537"/>
            <a:ext cx="1784938" cy="1784938"/>
          </a:xfrm>
          <a:prstGeom prst="rect">
            <a:avLst/>
          </a:prstGeom>
        </p:spPr>
      </p:pic>
    </p:spTree>
    <p:extLst>
      <p:ext uri="{BB962C8B-B14F-4D97-AF65-F5344CB8AC3E}">
        <p14:creationId xmlns:p14="http://schemas.microsoft.com/office/powerpoint/2010/main" val="2038168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AF5893E-7B15-054D-A3B6-1EECD006B5BC}"/>
              </a:ext>
            </a:extLst>
          </p:cNvPr>
          <p:cNvPicPr>
            <a:picLocks noChangeAspect="1"/>
          </p:cNvPicPr>
          <p:nvPr/>
        </p:nvPicPr>
        <p:blipFill>
          <a:blip r:embed="rId3"/>
          <a:stretch>
            <a:fillRect/>
          </a:stretch>
        </p:blipFill>
        <p:spPr>
          <a:xfrm>
            <a:off x="9323201" y="175656"/>
            <a:ext cx="2610426" cy="1661943"/>
          </a:xfrm>
          <a:prstGeom prst="rect">
            <a:avLst/>
          </a:prstGeom>
        </p:spPr>
      </p:pic>
      <p:graphicFrame>
        <p:nvGraphicFramePr>
          <p:cNvPr id="12" name="Gráfico 11">
            <a:extLst>
              <a:ext uri="{FF2B5EF4-FFF2-40B4-BE49-F238E27FC236}">
                <a16:creationId xmlns:a16="http://schemas.microsoft.com/office/drawing/2014/main" id="{90E10B37-006B-7B42-90DF-FC4CDCDFEE4C}"/>
              </a:ext>
            </a:extLst>
          </p:cNvPr>
          <p:cNvGraphicFramePr>
            <a:graphicFrameLocks/>
          </p:cNvGraphicFramePr>
          <p:nvPr/>
        </p:nvGraphicFramePr>
        <p:xfrm>
          <a:off x="176079" y="1306465"/>
          <a:ext cx="11658754" cy="5541498"/>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1B569588-E0EA-B84D-9742-BA453AC13296}"/>
              </a:ext>
            </a:extLst>
          </p:cNvPr>
          <p:cNvSpPr txBox="1"/>
          <p:nvPr/>
        </p:nvSpPr>
        <p:spPr>
          <a:xfrm>
            <a:off x="448019" y="511764"/>
            <a:ext cx="1643474" cy="653663"/>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En qué </a:t>
            </a:r>
            <a:endParaRPr lang="es-MX" sz="3200" spc="-150" dirty="0">
              <a:solidFill>
                <a:srgbClr val="002060"/>
              </a:solidFill>
              <a:latin typeface="Barlow" pitchFamily="2" charset="77"/>
            </a:endParaRPr>
          </a:p>
        </p:txBody>
      </p:sp>
      <p:sp>
        <p:nvSpPr>
          <p:cNvPr id="7" name="CuadroTexto 6">
            <a:extLst>
              <a:ext uri="{FF2B5EF4-FFF2-40B4-BE49-F238E27FC236}">
                <a16:creationId xmlns:a16="http://schemas.microsoft.com/office/drawing/2014/main" id="{5BDB1A10-79D5-144A-A8C2-AF9303F9919B}"/>
              </a:ext>
            </a:extLst>
          </p:cNvPr>
          <p:cNvSpPr txBox="1"/>
          <p:nvPr/>
        </p:nvSpPr>
        <p:spPr>
          <a:xfrm>
            <a:off x="1931024" y="46528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pic>
        <p:nvPicPr>
          <p:cNvPr id="3" name="Imagen 2">
            <a:extLst>
              <a:ext uri="{FF2B5EF4-FFF2-40B4-BE49-F238E27FC236}">
                <a16:creationId xmlns:a16="http://schemas.microsoft.com/office/drawing/2014/main" id="{4CD43777-DCD9-C14D-847E-98648C594074}"/>
              </a:ext>
            </a:extLst>
          </p:cNvPr>
          <p:cNvPicPr>
            <a:picLocks noChangeAspect="1"/>
          </p:cNvPicPr>
          <p:nvPr/>
        </p:nvPicPr>
        <p:blipFill>
          <a:blip r:embed="rId5"/>
          <a:stretch>
            <a:fillRect/>
          </a:stretch>
        </p:blipFill>
        <p:spPr>
          <a:xfrm>
            <a:off x="3053122" y="3836964"/>
            <a:ext cx="1273909" cy="1273909"/>
          </a:xfrm>
          <a:prstGeom prst="rect">
            <a:avLst/>
          </a:prstGeom>
        </p:spPr>
      </p:pic>
      <p:pic>
        <p:nvPicPr>
          <p:cNvPr id="9" name="Imagen 8">
            <a:extLst>
              <a:ext uri="{FF2B5EF4-FFF2-40B4-BE49-F238E27FC236}">
                <a16:creationId xmlns:a16="http://schemas.microsoft.com/office/drawing/2014/main" id="{D46DD790-916D-EB47-9308-EA065351012D}"/>
              </a:ext>
            </a:extLst>
          </p:cNvPr>
          <p:cNvPicPr>
            <a:picLocks noChangeAspect="1"/>
          </p:cNvPicPr>
          <p:nvPr/>
        </p:nvPicPr>
        <p:blipFill>
          <a:blip r:embed="rId6"/>
          <a:stretch>
            <a:fillRect/>
          </a:stretch>
        </p:blipFill>
        <p:spPr>
          <a:xfrm>
            <a:off x="1474308" y="4435973"/>
            <a:ext cx="935915" cy="935915"/>
          </a:xfrm>
          <a:prstGeom prst="rect">
            <a:avLst/>
          </a:prstGeom>
        </p:spPr>
      </p:pic>
      <p:pic>
        <p:nvPicPr>
          <p:cNvPr id="11" name="Imagen 10">
            <a:extLst>
              <a:ext uri="{FF2B5EF4-FFF2-40B4-BE49-F238E27FC236}">
                <a16:creationId xmlns:a16="http://schemas.microsoft.com/office/drawing/2014/main" id="{1D047357-19E3-9846-9F7E-4ED136B995FB}"/>
              </a:ext>
            </a:extLst>
          </p:cNvPr>
          <p:cNvPicPr>
            <a:picLocks noChangeAspect="1"/>
          </p:cNvPicPr>
          <p:nvPr/>
        </p:nvPicPr>
        <p:blipFill>
          <a:blip r:embed="rId7"/>
          <a:stretch>
            <a:fillRect/>
          </a:stretch>
        </p:blipFill>
        <p:spPr>
          <a:xfrm>
            <a:off x="4852146" y="3271765"/>
            <a:ext cx="1170488" cy="1170488"/>
          </a:xfrm>
          <a:prstGeom prst="rect">
            <a:avLst/>
          </a:prstGeom>
        </p:spPr>
      </p:pic>
      <p:pic>
        <p:nvPicPr>
          <p:cNvPr id="13" name="Imagen 12">
            <a:extLst>
              <a:ext uri="{FF2B5EF4-FFF2-40B4-BE49-F238E27FC236}">
                <a16:creationId xmlns:a16="http://schemas.microsoft.com/office/drawing/2014/main" id="{7BE3AAAB-03CF-5C4C-8841-DBE41C9B9662}"/>
              </a:ext>
            </a:extLst>
          </p:cNvPr>
          <p:cNvPicPr>
            <a:picLocks noChangeAspect="1"/>
          </p:cNvPicPr>
          <p:nvPr/>
        </p:nvPicPr>
        <p:blipFill>
          <a:blip r:embed="rId8"/>
          <a:stretch>
            <a:fillRect/>
          </a:stretch>
        </p:blipFill>
        <p:spPr>
          <a:xfrm>
            <a:off x="6659662" y="3508836"/>
            <a:ext cx="965083" cy="965083"/>
          </a:xfrm>
          <a:prstGeom prst="rect">
            <a:avLst/>
          </a:prstGeom>
        </p:spPr>
      </p:pic>
      <p:pic>
        <p:nvPicPr>
          <p:cNvPr id="15" name="Imagen 14">
            <a:extLst>
              <a:ext uri="{FF2B5EF4-FFF2-40B4-BE49-F238E27FC236}">
                <a16:creationId xmlns:a16="http://schemas.microsoft.com/office/drawing/2014/main" id="{BB27DA5C-8FBD-284B-A857-2EF0C27F8BFD}"/>
              </a:ext>
            </a:extLst>
          </p:cNvPr>
          <p:cNvPicPr>
            <a:picLocks noChangeAspect="1"/>
          </p:cNvPicPr>
          <p:nvPr/>
        </p:nvPicPr>
        <p:blipFill>
          <a:blip r:embed="rId9"/>
          <a:stretch>
            <a:fillRect/>
          </a:stretch>
        </p:blipFill>
        <p:spPr>
          <a:xfrm>
            <a:off x="8469230" y="1437776"/>
            <a:ext cx="940458" cy="940458"/>
          </a:xfrm>
          <a:prstGeom prst="rect">
            <a:avLst/>
          </a:prstGeom>
        </p:spPr>
      </p:pic>
      <p:sp>
        <p:nvSpPr>
          <p:cNvPr id="16" name="CuadroTexto 15">
            <a:extLst>
              <a:ext uri="{FF2B5EF4-FFF2-40B4-BE49-F238E27FC236}">
                <a16:creationId xmlns:a16="http://schemas.microsoft.com/office/drawing/2014/main" id="{2DEE75D6-C42A-3D4E-9177-0C42C8F8238F}"/>
              </a:ext>
            </a:extLst>
          </p:cNvPr>
          <p:cNvSpPr txBox="1"/>
          <p:nvPr/>
        </p:nvSpPr>
        <p:spPr>
          <a:xfrm>
            <a:off x="1162091" y="1309959"/>
            <a:ext cx="6267764" cy="830997"/>
          </a:xfrm>
          <a:prstGeom prst="rect">
            <a:avLst/>
          </a:prstGeom>
          <a:noFill/>
        </p:spPr>
        <p:txBody>
          <a:bodyPr wrap="square" rtlCol="0">
            <a:spAutoFit/>
          </a:bodyPr>
          <a:lstStyle/>
          <a:p>
            <a:pPr algn="ctr"/>
            <a:r>
              <a:rPr lang="es-MX" sz="2400" b="1" dirty="0">
                <a:solidFill>
                  <a:srgbClr val="002060"/>
                </a:solidFill>
                <a:latin typeface="Barlow Light"/>
              </a:rPr>
              <a:t>Con base a los ejes prioritarios aprobados en el Plan Municipal de Desarrollo 2021-2024</a:t>
            </a:r>
            <a:endParaRPr lang="es-MX" sz="3200" spc="-150" dirty="0">
              <a:solidFill>
                <a:srgbClr val="002060"/>
              </a:solidFill>
              <a:latin typeface="Barlow" pitchFamily="2" charset="77"/>
            </a:endParaRPr>
          </a:p>
        </p:txBody>
      </p:sp>
      <p:sp>
        <p:nvSpPr>
          <p:cNvPr id="17" name="CuadroTexto 16">
            <a:extLst>
              <a:ext uri="{FF2B5EF4-FFF2-40B4-BE49-F238E27FC236}">
                <a16:creationId xmlns:a16="http://schemas.microsoft.com/office/drawing/2014/main" id="{E49DC1C0-F5E7-0A41-8264-E0D99C2F908E}"/>
              </a:ext>
            </a:extLst>
          </p:cNvPr>
          <p:cNvSpPr txBox="1"/>
          <p:nvPr/>
        </p:nvSpPr>
        <p:spPr>
          <a:xfrm>
            <a:off x="2540662" y="2144450"/>
            <a:ext cx="4372755" cy="646331"/>
          </a:xfrm>
          <a:prstGeom prst="rect">
            <a:avLst/>
          </a:prstGeom>
          <a:noFill/>
        </p:spPr>
        <p:txBody>
          <a:bodyPr wrap="square" rtlCol="0">
            <a:spAutoFit/>
          </a:bodyPr>
          <a:lstStyle/>
          <a:p>
            <a:r>
              <a:rPr lang="es-MX" sz="3600" b="1" dirty="0">
                <a:solidFill>
                  <a:srgbClr val="002060"/>
                </a:solidFill>
                <a:latin typeface="Barlow" panose="00000500000000000000" pitchFamily="2" charset="0"/>
              </a:rPr>
              <a:t>$5,979,145,199.00</a:t>
            </a:r>
            <a:r>
              <a:rPr lang="es-MX" b="1" dirty="0">
                <a:solidFill>
                  <a:srgbClr val="000000"/>
                </a:solidFill>
                <a:latin typeface="Barlow" panose="00000500000000000000" pitchFamily="2" charset="0"/>
              </a:rPr>
              <a:t> </a:t>
            </a:r>
            <a:endParaRPr lang="es-MX" dirty="0">
              <a:latin typeface="Barlow" panose="00000500000000000000" pitchFamily="2" charset="0"/>
            </a:endParaRPr>
          </a:p>
        </p:txBody>
      </p:sp>
      <p:sp>
        <p:nvSpPr>
          <p:cNvPr id="18" name="CuadroTexto 17">
            <a:extLst>
              <a:ext uri="{FF2B5EF4-FFF2-40B4-BE49-F238E27FC236}">
                <a16:creationId xmlns:a16="http://schemas.microsoft.com/office/drawing/2014/main" id="{FD649139-DEB2-AC4A-A085-8000FE347733}"/>
              </a:ext>
            </a:extLst>
          </p:cNvPr>
          <p:cNvSpPr txBox="1"/>
          <p:nvPr/>
        </p:nvSpPr>
        <p:spPr>
          <a:xfrm>
            <a:off x="896865" y="2773602"/>
            <a:ext cx="6887147" cy="400110"/>
          </a:xfrm>
          <a:prstGeom prst="rect">
            <a:avLst/>
          </a:prstGeom>
          <a:noFill/>
        </p:spPr>
        <p:txBody>
          <a:bodyPr wrap="square" rtlCol="0">
            <a:spAutoFit/>
          </a:bodyPr>
          <a:lstStyle/>
          <a:p>
            <a:pPr algn="ctr"/>
            <a:r>
              <a:rPr lang="es-MX" sz="2000" b="1" dirty="0">
                <a:solidFill>
                  <a:srgbClr val="002060"/>
                </a:solidFill>
                <a:latin typeface="Barlow Light"/>
              </a:rPr>
              <a:t>El cual queda distribuido de la siguiente manera:</a:t>
            </a:r>
            <a:endParaRPr lang="es-MX" sz="2000" spc="-150" dirty="0">
              <a:solidFill>
                <a:srgbClr val="002060"/>
              </a:solidFill>
              <a:latin typeface="Barlow" pitchFamily="2" charset="77"/>
            </a:endParaRPr>
          </a:p>
        </p:txBody>
      </p:sp>
      <p:sp>
        <p:nvSpPr>
          <p:cNvPr id="22" name="CuadroTexto 21">
            <a:extLst>
              <a:ext uri="{FF2B5EF4-FFF2-40B4-BE49-F238E27FC236}">
                <a16:creationId xmlns:a16="http://schemas.microsoft.com/office/drawing/2014/main" id="{61BE14A6-D211-4444-B8C8-19C2ED3EF7E2}"/>
              </a:ext>
            </a:extLst>
          </p:cNvPr>
          <p:cNvSpPr txBox="1"/>
          <p:nvPr/>
        </p:nvSpPr>
        <p:spPr>
          <a:xfrm>
            <a:off x="1474309" y="6057071"/>
            <a:ext cx="1197454" cy="307777"/>
          </a:xfrm>
          <a:prstGeom prst="rect">
            <a:avLst/>
          </a:prstGeom>
          <a:noFill/>
        </p:spPr>
        <p:txBody>
          <a:bodyPr wrap="square">
            <a:spAutoFit/>
          </a:bodyPr>
          <a:lstStyle/>
          <a:p>
            <a:r>
              <a:rPr lang="en-US" sz="1400" dirty="0">
                <a:solidFill>
                  <a:schemeClr val="accent1">
                    <a:lumMod val="50000"/>
                  </a:schemeClr>
                </a:solidFill>
                <a:latin typeface="Barlow Light" panose="00000400000000000000" pitchFamily="2" charset="0"/>
              </a:rPr>
              <a:t>$91,972,408</a:t>
            </a:r>
            <a:endParaRPr lang="es-MX" sz="1400" dirty="0">
              <a:solidFill>
                <a:schemeClr val="accent1">
                  <a:lumMod val="50000"/>
                </a:schemeClr>
              </a:solidFill>
              <a:latin typeface="Barlow Light" panose="00000400000000000000" pitchFamily="2" charset="0"/>
            </a:endParaRPr>
          </a:p>
        </p:txBody>
      </p:sp>
      <p:sp>
        <p:nvSpPr>
          <p:cNvPr id="23" name="CuadroTexto 22">
            <a:extLst>
              <a:ext uri="{FF2B5EF4-FFF2-40B4-BE49-F238E27FC236}">
                <a16:creationId xmlns:a16="http://schemas.microsoft.com/office/drawing/2014/main" id="{E63B45A6-AEDD-4AD0-878B-9156C0DBD7A3}"/>
              </a:ext>
            </a:extLst>
          </p:cNvPr>
          <p:cNvSpPr txBox="1"/>
          <p:nvPr/>
        </p:nvSpPr>
        <p:spPr>
          <a:xfrm>
            <a:off x="3036738" y="5595481"/>
            <a:ext cx="1273910" cy="369332"/>
          </a:xfrm>
          <a:prstGeom prst="rect">
            <a:avLst/>
          </a:prstGeom>
          <a:noFill/>
        </p:spPr>
        <p:txBody>
          <a:bodyPr wrap="square">
            <a:spAutoFit/>
          </a:bodyPr>
          <a:lstStyle/>
          <a:p>
            <a:r>
              <a:rPr lang="es-MX" sz="1400" dirty="0">
                <a:solidFill>
                  <a:schemeClr val="accent1">
                    <a:lumMod val="50000"/>
                  </a:schemeClr>
                </a:solidFill>
                <a:latin typeface="Barlow Light" panose="00000400000000000000" pitchFamily="2" charset="0"/>
              </a:rPr>
              <a:t>$</a:t>
            </a:r>
            <a:r>
              <a:rPr lang="es-MX" sz="1800" b="0" i="0" u="none" strike="noStrike" dirty="0">
                <a:solidFill>
                  <a:schemeClr val="accent1">
                    <a:lumMod val="50000"/>
                  </a:schemeClr>
                </a:solidFill>
                <a:effectLst/>
                <a:latin typeface="Barlow Light" panose="00000400000000000000" pitchFamily="2" charset="0"/>
              </a:rPr>
              <a:t> </a:t>
            </a:r>
            <a:r>
              <a:rPr lang="es-MX" sz="1400" b="0" i="0" u="none" strike="noStrike" dirty="0">
                <a:solidFill>
                  <a:schemeClr val="accent1">
                    <a:lumMod val="50000"/>
                  </a:schemeClr>
                </a:solidFill>
                <a:effectLst/>
                <a:latin typeface="Barlow Light" panose="00000400000000000000" pitchFamily="2" charset="0"/>
              </a:rPr>
              <a:t>473,223,647</a:t>
            </a:r>
            <a:endParaRPr lang="es-MX" sz="1400" dirty="0">
              <a:solidFill>
                <a:schemeClr val="accent1">
                  <a:lumMod val="50000"/>
                </a:schemeClr>
              </a:solidFill>
              <a:latin typeface="Barlow Light" panose="00000400000000000000" pitchFamily="2" charset="0"/>
            </a:endParaRPr>
          </a:p>
        </p:txBody>
      </p:sp>
      <p:sp>
        <p:nvSpPr>
          <p:cNvPr id="24" name="CuadroTexto 23">
            <a:extLst>
              <a:ext uri="{FF2B5EF4-FFF2-40B4-BE49-F238E27FC236}">
                <a16:creationId xmlns:a16="http://schemas.microsoft.com/office/drawing/2014/main" id="{FB6520C3-1798-49CC-A255-0FE6B2230611}"/>
              </a:ext>
            </a:extLst>
          </p:cNvPr>
          <p:cNvSpPr txBox="1"/>
          <p:nvPr/>
        </p:nvSpPr>
        <p:spPr>
          <a:xfrm>
            <a:off x="4864229" y="5039324"/>
            <a:ext cx="1270676" cy="307777"/>
          </a:xfrm>
          <a:prstGeom prst="rect">
            <a:avLst/>
          </a:prstGeom>
          <a:noFill/>
        </p:spPr>
        <p:txBody>
          <a:bodyPr wrap="square">
            <a:spAutoFit/>
          </a:bodyPr>
          <a:lstStyle/>
          <a:p>
            <a:r>
              <a:rPr lang="es-MX" sz="1400" dirty="0">
                <a:solidFill>
                  <a:schemeClr val="accent1">
                    <a:lumMod val="50000"/>
                  </a:schemeClr>
                </a:solidFill>
                <a:latin typeface="Barlow" panose="00000500000000000000" pitchFamily="2" charset="0"/>
              </a:rPr>
              <a:t>$</a:t>
            </a:r>
            <a:r>
              <a:rPr lang="es-MX" sz="1400" b="0" i="0" u="none" strike="noStrike" dirty="0">
                <a:solidFill>
                  <a:schemeClr val="accent1">
                    <a:lumMod val="50000"/>
                  </a:schemeClr>
                </a:solidFill>
                <a:effectLst/>
                <a:latin typeface="Barlow Light" panose="00000400000000000000" pitchFamily="2" charset="0"/>
              </a:rPr>
              <a:t> 732,180,050</a:t>
            </a:r>
            <a:endParaRPr lang="es-MX" sz="1400" dirty="0">
              <a:solidFill>
                <a:schemeClr val="accent1">
                  <a:lumMod val="50000"/>
                </a:schemeClr>
              </a:solidFill>
              <a:latin typeface="Barlow" panose="00000500000000000000" pitchFamily="2" charset="0"/>
            </a:endParaRPr>
          </a:p>
        </p:txBody>
      </p:sp>
      <p:sp>
        <p:nvSpPr>
          <p:cNvPr id="26" name="CuadroTexto 25">
            <a:extLst>
              <a:ext uri="{FF2B5EF4-FFF2-40B4-BE49-F238E27FC236}">
                <a16:creationId xmlns:a16="http://schemas.microsoft.com/office/drawing/2014/main" id="{EBD50942-C3A6-42B1-80E4-DF2E0ED98C4C}"/>
              </a:ext>
            </a:extLst>
          </p:cNvPr>
          <p:cNvSpPr txBox="1"/>
          <p:nvPr/>
        </p:nvSpPr>
        <p:spPr>
          <a:xfrm>
            <a:off x="6594296" y="4990585"/>
            <a:ext cx="1270675" cy="338554"/>
          </a:xfrm>
          <a:prstGeom prst="rect">
            <a:avLst/>
          </a:prstGeom>
          <a:noFill/>
        </p:spPr>
        <p:txBody>
          <a:bodyPr wrap="square">
            <a:spAutoFit/>
          </a:bodyPr>
          <a:lstStyle/>
          <a:p>
            <a:r>
              <a:rPr lang="es-MX" sz="1600" dirty="0">
                <a:solidFill>
                  <a:schemeClr val="accent1">
                    <a:lumMod val="50000"/>
                  </a:schemeClr>
                </a:solidFill>
                <a:latin typeface="Barlow Light" panose="00000400000000000000" pitchFamily="2" charset="0"/>
              </a:rPr>
              <a:t>$</a:t>
            </a:r>
            <a:r>
              <a:rPr lang="es-MX" sz="1400" dirty="0">
                <a:solidFill>
                  <a:schemeClr val="accent1">
                    <a:lumMod val="50000"/>
                  </a:schemeClr>
                </a:solidFill>
                <a:latin typeface="Barlow Light" panose="00000400000000000000" pitchFamily="2" charset="0"/>
              </a:rPr>
              <a:t> 511,176,746</a:t>
            </a:r>
          </a:p>
        </p:txBody>
      </p:sp>
      <p:sp>
        <p:nvSpPr>
          <p:cNvPr id="28" name="CuadroTexto 27">
            <a:extLst>
              <a:ext uri="{FF2B5EF4-FFF2-40B4-BE49-F238E27FC236}">
                <a16:creationId xmlns:a16="http://schemas.microsoft.com/office/drawing/2014/main" id="{4E62CE1F-73B2-47AE-9FB1-D4964C7A90DB}"/>
              </a:ext>
            </a:extLst>
          </p:cNvPr>
          <p:cNvSpPr txBox="1"/>
          <p:nvPr/>
        </p:nvSpPr>
        <p:spPr>
          <a:xfrm>
            <a:off x="8242427" y="3207069"/>
            <a:ext cx="1419733" cy="369332"/>
          </a:xfrm>
          <a:prstGeom prst="rect">
            <a:avLst/>
          </a:prstGeom>
          <a:noFill/>
        </p:spPr>
        <p:txBody>
          <a:bodyPr wrap="square">
            <a:spAutoFit/>
          </a:bodyPr>
          <a:lstStyle/>
          <a:p>
            <a:r>
              <a:rPr lang="es-MX" sz="1400" dirty="0">
                <a:solidFill>
                  <a:schemeClr val="accent1">
                    <a:lumMod val="50000"/>
                  </a:schemeClr>
                </a:solidFill>
                <a:latin typeface="Barlow Light" panose="00000400000000000000" pitchFamily="2" charset="0"/>
              </a:rPr>
              <a:t>$</a:t>
            </a:r>
            <a:r>
              <a:rPr lang="es-MX" sz="1800" b="0" i="0" u="none" strike="noStrike" dirty="0">
                <a:solidFill>
                  <a:schemeClr val="accent1">
                    <a:lumMod val="50000"/>
                  </a:schemeClr>
                </a:solidFill>
                <a:effectLst/>
                <a:latin typeface="Barlow Light" panose="00000400000000000000" pitchFamily="2" charset="0"/>
              </a:rPr>
              <a:t> </a:t>
            </a:r>
            <a:r>
              <a:rPr lang="es-MX" sz="1400" b="0" i="0" u="none" strike="noStrike" dirty="0">
                <a:solidFill>
                  <a:schemeClr val="accent1">
                    <a:lumMod val="50000"/>
                  </a:schemeClr>
                </a:solidFill>
                <a:effectLst/>
                <a:latin typeface="Barlow Light" panose="00000400000000000000" pitchFamily="2" charset="0"/>
              </a:rPr>
              <a:t>2,117,360,647</a:t>
            </a:r>
            <a:endParaRPr lang="es-MX" sz="1400" dirty="0">
              <a:solidFill>
                <a:schemeClr val="accent1">
                  <a:lumMod val="50000"/>
                </a:schemeClr>
              </a:solidFill>
              <a:latin typeface="Barlow Light" panose="00000400000000000000" pitchFamily="2" charset="0"/>
            </a:endParaRPr>
          </a:p>
        </p:txBody>
      </p:sp>
      <p:sp>
        <p:nvSpPr>
          <p:cNvPr id="30" name="CuadroTexto 29">
            <a:extLst>
              <a:ext uri="{FF2B5EF4-FFF2-40B4-BE49-F238E27FC236}">
                <a16:creationId xmlns:a16="http://schemas.microsoft.com/office/drawing/2014/main" id="{DCC8EF3F-D111-40D9-87B6-DBD97AA0E156}"/>
              </a:ext>
            </a:extLst>
          </p:cNvPr>
          <p:cNvSpPr txBox="1"/>
          <p:nvPr/>
        </p:nvSpPr>
        <p:spPr>
          <a:xfrm>
            <a:off x="10014540" y="3275111"/>
            <a:ext cx="1419733" cy="369332"/>
          </a:xfrm>
          <a:prstGeom prst="rect">
            <a:avLst/>
          </a:prstGeom>
          <a:noFill/>
        </p:spPr>
        <p:txBody>
          <a:bodyPr wrap="square">
            <a:spAutoFit/>
          </a:bodyPr>
          <a:lstStyle/>
          <a:p>
            <a:r>
              <a:rPr lang="es-MX" sz="1400" dirty="0">
                <a:solidFill>
                  <a:schemeClr val="accent1">
                    <a:lumMod val="50000"/>
                  </a:schemeClr>
                </a:solidFill>
                <a:latin typeface="Barlow Light" panose="00000400000000000000" pitchFamily="2" charset="0"/>
              </a:rPr>
              <a:t>$</a:t>
            </a:r>
            <a:r>
              <a:rPr lang="es-MX" sz="1800" b="0" i="0" u="none" strike="noStrike" dirty="0">
                <a:solidFill>
                  <a:schemeClr val="accent1">
                    <a:lumMod val="50000"/>
                  </a:schemeClr>
                </a:solidFill>
                <a:effectLst/>
                <a:latin typeface="Barlow Light" panose="00000400000000000000" pitchFamily="2" charset="0"/>
              </a:rPr>
              <a:t> </a:t>
            </a:r>
            <a:r>
              <a:rPr lang="es-MX" sz="1400" b="0" i="0" u="none" strike="noStrike" dirty="0">
                <a:solidFill>
                  <a:schemeClr val="accent1">
                    <a:lumMod val="50000"/>
                  </a:schemeClr>
                </a:solidFill>
                <a:effectLst/>
                <a:latin typeface="Barlow Light" panose="00000400000000000000" pitchFamily="2" charset="0"/>
              </a:rPr>
              <a:t>2,053,231,701 </a:t>
            </a:r>
            <a:endParaRPr lang="es-MX" sz="1400" dirty="0">
              <a:solidFill>
                <a:schemeClr val="accent1">
                  <a:lumMod val="50000"/>
                </a:schemeClr>
              </a:solidFill>
              <a:latin typeface="Barlow Light" panose="00000400000000000000" pitchFamily="2" charset="0"/>
            </a:endParaRPr>
          </a:p>
        </p:txBody>
      </p:sp>
      <p:graphicFrame>
        <p:nvGraphicFramePr>
          <p:cNvPr id="31" name="Gráfico 30">
            <a:extLst>
              <a:ext uri="{FF2B5EF4-FFF2-40B4-BE49-F238E27FC236}">
                <a16:creationId xmlns:a16="http://schemas.microsoft.com/office/drawing/2014/main" id="{86585055-9111-44C6-93CC-EAD3079ED94B}"/>
              </a:ext>
            </a:extLst>
          </p:cNvPr>
          <p:cNvGraphicFramePr>
            <a:graphicFrameLocks/>
          </p:cNvGraphicFramePr>
          <p:nvPr>
            <p:extLst>
              <p:ext uri="{D42A27DB-BD31-4B8C-83A1-F6EECF244321}">
                <p14:modId xmlns:p14="http://schemas.microsoft.com/office/powerpoint/2010/main" val="3972237656"/>
              </p:ext>
            </p:extLst>
          </p:nvPr>
        </p:nvGraphicFramePr>
        <p:xfrm>
          <a:off x="1073684" y="2631730"/>
          <a:ext cx="10761149" cy="403105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667895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6" name="Gráfico 25">
            <a:extLst>
              <a:ext uri="{FF2B5EF4-FFF2-40B4-BE49-F238E27FC236}">
                <a16:creationId xmlns:a16="http://schemas.microsoft.com/office/drawing/2014/main" id="{1CF3B376-5FB5-B28C-953C-E90B2F94B42C}"/>
              </a:ext>
            </a:extLst>
          </p:cNvPr>
          <p:cNvGraphicFramePr>
            <a:graphicFrameLocks/>
          </p:cNvGraphicFramePr>
          <p:nvPr>
            <p:extLst>
              <p:ext uri="{D42A27DB-BD31-4B8C-83A1-F6EECF244321}">
                <p14:modId xmlns:p14="http://schemas.microsoft.com/office/powerpoint/2010/main" val="2409269161"/>
              </p:ext>
            </p:extLst>
          </p:nvPr>
        </p:nvGraphicFramePr>
        <p:xfrm>
          <a:off x="92514" y="2616911"/>
          <a:ext cx="11101960" cy="3905331"/>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a:extLst>
              <a:ext uri="{FF2B5EF4-FFF2-40B4-BE49-F238E27FC236}">
                <a16:creationId xmlns:a16="http://schemas.microsoft.com/office/drawing/2014/main" id="{0FBECD45-B841-9744-A34D-E328431F974A}"/>
              </a:ext>
            </a:extLst>
          </p:cNvPr>
          <p:cNvPicPr>
            <a:picLocks noChangeAspect="1"/>
          </p:cNvPicPr>
          <p:nvPr/>
        </p:nvPicPr>
        <p:blipFill>
          <a:blip r:embed="rId3"/>
          <a:stretch>
            <a:fillRect/>
          </a:stretch>
        </p:blipFill>
        <p:spPr>
          <a:xfrm>
            <a:off x="9323201" y="198597"/>
            <a:ext cx="2610426" cy="1661943"/>
          </a:xfrm>
          <a:prstGeom prst="rect">
            <a:avLst/>
          </a:prstGeom>
        </p:spPr>
      </p:pic>
      <p:sp>
        <p:nvSpPr>
          <p:cNvPr id="9" name="CuadroTexto 8">
            <a:extLst>
              <a:ext uri="{FF2B5EF4-FFF2-40B4-BE49-F238E27FC236}">
                <a16:creationId xmlns:a16="http://schemas.microsoft.com/office/drawing/2014/main" id="{F5008D10-0BB7-534A-9273-BBF80E53B0DF}"/>
              </a:ext>
            </a:extLst>
          </p:cNvPr>
          <p:cNvSpPr txBox="1"/>
          <p:nvPr/>
        </p:nvSpPr>
        <p:spPr>
          <a:xfrm>
            <a:off x="448019" y="49605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En qué </a:t>
            </a:r>
            <a:endParaRPr lang="es-MX" sz="3200" spc="-150" dirty="0">
              <a:solidFill>
                <a:srgbClr val="002060"/>
              </a:solidFill>
              <a:latin typeface="Barlow" pitchFamily="2" charset="77"/>
            </a:endParaRPr>
          </a:p>
        </p:txBody>
      </p:sp>
      <p:sp>
        <p:nvSpPr>
          <p:cNvPr id="10" name="CuadroTexto 9">
            <a:extLst>
              <a:ext uri="{FF2B5EF4-FFF2-40B4-BE49-F238E27FC236}">
                <a16:creationId xmlns:a16="http://schemas.microsoft.com/office/drawing/2014/main" id="{30BCBA90-2C42-1F48-ADE9-950A30327D8B}"/>
              </a:ext>
            </a:extLst>
          </p:cNvPr>
          <p:cNvSpPr txBox="1"/>
          <p:nvPr/>
        </p:nvSpPr>
        <p:spPr>
          <a:xfrm>
            <a:off x="1931024" y="46528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sp>
        <p:nvSpPr>
          <p:cNvPr id="11" name="CuadroTexto 1">
            <a:extLst>
              <a:ext uri="{FF2B5EF4-FFF2-40B4-BE49-F238E27FC236}">
                <a16:creationId xmlns:a16="http://schemas.microsoft.com/office/drawing/2014/main" id="{63518DB5-6B2B-0D43-A247-8C683B801057}"/>
              </a:ext>
            </a:extLst>
          </p:cNvPr>
          <p:cNvSpPr txBox="1"/>
          <p:nvPr/>
        </p:nvSpPr>
        <p:spPr>
          <a:xfrm>
            <a:off x="576644" y="2904166"/>
            <a:ext cx="1376939"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SERVICIOS </a:t>
            </a:r>
            <a:r>
              <a:rPr lang="es-MX" sz="1200" b="1" dirty="0">
                <a:latin typeface="Barlow Light" panose="00000400000000000000" pitchFamily="2" charset="0"/>
              </a:rPr>
              <a:t>PERSONALES</a:t>
            </a:r>
          </a:p>
        </p:txBody>
      </p:sp>
      <p:sp>
        <p:nvSpPr>
          <p:cNvPr id="12" name="CuadroTexto 1">
            <a:extLst>
              <a:ext uri="{FF2B5EF4-FFF2-40B4-BE49-F238E27FC236}">
                <a16:creationId xmlns:a16="http://schemas.microsoft.com/office/drawing/2014/main" id="{D401248E-A2DA-5542-8406-881A4B90FE64}"/>
              </a:ext>
            </a:extLst>
          </p:cNvPr>
          <p:cNvSpPr txBox="1"/>
          <p:nvPr/>
        </p:nvSpPr>
        <p:spPr>
          <a:xfrm>
            <a:off x="1905953" y="4392671"/>
            <a:ext cx="1376939"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Light" panose="00000400000000000000" pitchFamily="2" charset="0"/>
              </a:rPr>
              <a:t>MATERIALES</a:t>
            </a:r>
            <a:r>
              <a:rPr lang="es-MX" sz="1200" b="1" dirty="0">
                <a:latin typeface="Barlow" pitchFamily="2" charset="77"/>
              </a:rPr>
              <a:t> </a:t>
            </a:r>
          </a:p>
          <a:p>
            <a:pPr algn="ctr"/>
            <a:r>
              <a:rPr lang="es-MX" sz="1200" b="1" dirty="0">
                <a:latin typeface="Barlow" pitchFamily="2" charset="77"/>
              </a:rPr>
              <a:t>Y </a:t>
            </a:r>
          </a:p>
          <a:p>
            <a:pPr algn="ctr"/>
            <a:r>
              <a:rPr lang="es-MX" sz="1200" b="1" dirty="0">
                <a:latin typeface="Barlow" pitchFamily="2" charset="77"/>
              </a:rPr>
              <a:t>SUMINISTROS</a:t>
            </a:r>
          </a:p>
        </p:txBody>
      </p:sp>
      <p:sp>
        <p:nvSpPr>
          <p:cNvPr id="13" name="CuadroTexto 1">
            <a:extLst>
              <a:ext uri="{FF2B5EF4-FFF2-40B4-BE49-F238E27FC236}">
                <a16:creationId xmlns:a16="http://schemas.microsoft.com/office/drawing/2014/main" id="{554BCD90-17D6-924E-81AA-1EEAF0B5E925}"/>
              </a:ext>
            </a:extLst>
          </p:cNvPr>
          <p:cNvSpPr txBox="1"/>
          <p:nvPr/>
        </p:nvSpPr>
        <p:spPr>
          <a:xfrm>
            <a:off x="3220196" y="2804518"/>
            <a:ext cx="1376939"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Light" panose="00000400000000000000" pitchFamily="2" charset="0"/>
              </a:rPr>
              <a:t>SERVICIOS</a:t>
            </a:r>
            <a:r>
              <a:rPr lang="es-MX" sz="1400" b="1" dirty="0">
                <a:latin typeface="Barlow" pitchFamily="2" charset="77"/>
              </a:rPr>
              <a:t> </a:t>
            </a:r>
            <a:r>
              <a:rPr lang="es-MX" sz="1200" b="1" dirty="0">
                <a:latin typeface="Barlow" pitchFamily="2" charset="77"/>
              </a:rPr>
              <a:t>GENERALES</a:t>
            </a:r>
          </a:p>
        </p:txBody>
      </p:sp>
      <p:sp>
        <p:nvSpPr>
          <p:cNvPr id="14" name="CuadroTexto 1">
            <a:extLst>
              <a:ext uri="{FF2B5EF4-FFF2-40B4-BE49-F238E27FC236}">
                <a16:creationId xmlns:a16="http://schemas.microsoft.com/office/drawing/2014/main" id="{3E670237-B802-D248-8E20-39AB3FD97504}"/>
              </a:ext>
            </a:extLst>
          </p:cNvPr>
          <p:cNvSpPr txBox="1"/>
          <p:nvPr/>
        </p:nvSpPr>
        <p:spPr>
          <a:xfrm>
            <a:off x="4384964" y="3132509"/>
            <a:ext cx="1814636"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TRANSFERENCIAS, </a:t>
            </a:r>
            <a:r>
              <a:rPr lang="es-MX" sz="1200" b="1" dirty="0">
                <a:latin typeface="Barlow Light" panose="00000400000000000000" pitchFamily="2" charset="0"/>
              </a:rPr>
              <a:t>ASIGNACIONES</a:t>
            </a:r>
            <a:r>
              <a:rPr lang="es-MX" sz="1200" b="1" dirty="0">
                <a:latin typeface="Barlow" pitchFamily="2" charset="77"/>
              </a:rPr>
              <a:t>, SUBSIDIOS </a:t>
            </a:r>
          </a:p>
          <a:p>
            <a:pPr algn="ctr"/>
            <a:r>
              <a:rPr lang="es-MX" sz="1200" b="1" dirty="0">
                <a:latin typeface="Barlow" pitchFamily="2" charset="77"/>
              </a:rPr>
              <a:t>Y </a:t>
            </a:r>
          </a:p>
          <a:p>
            <a:pPr algn="ctr"/>
            <a:r>
              <a:rPr lang="es-MX" sz="1200" b="1" dirty="0">
                <a:latin typeface="Barlow Light" panose="00000400000000000000" pitchFamily="2" charset="0"/>
              </a:rPr>
              <a:t>OTRAS AYUDAS</a:t>
            </a:r>
          </a:p>
        </p:txBody>
      </p:sp>
      <p:sp>
        <p:nvSpPr>
          <p:cNvPr id="15" name="CuadroTexto 1">
            <a:extLst>
              <a:ext uri="{FF2B5EF4-FFF2-40B4-BE49-F238E27FC236}">
                <a16:creationId xmlns:a16="http://schemas.microsoft.com/office/drawing/2014/main" id="{A161D2A1-168E-7245-BBF7-7E96ED1FCC86}"/>
              </a:ext>
            </a:extLst>
          </p:cNvPr>
          <p:cNvSpPr txBox="1"/>
          <p:nvPr/>
        </p:nvSpPr>
        <p:spPr>
          <a:xfrm>
            <a:off x="5604556" y="5109073"/>
            <a:ext cx="1814636"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BIENES MUEBLES, </a:t>
            </a:r>
            <a:r>
              <a:rPr lang="es-MX" sz="1200" b="1" dirty="0">
                <a:latin typeface="Barlow Light" panose="00000400000000000000" pitchFamily="2" charset="0"/>
              </a:rPr>
              <a:t>INMUEBLES</a:t>
            </a:r>
            <a:r>
              <a:rPr lang="es-MX" sz="1200" b="1" dirty="0">
                <a:latin typeface="Barlow" pitchFamily="2" charset="77"/>
              </a:rPr>
              <a:t> E INTANGIBLES</a:t>
            </a:r>
          </a:p>
        </p:txBody>
      </p:sp>
      <p:sp>
        <p:nvSpPr>
          <p:cNvPr id="16" name="CuadroTexto 1">
            <a:extLst>
              <a:ext uri="{FF2B5EF4-FFF2-40B4-BE49-F238E27FC236}">
                <a16:creationId xmlns:a16="http://schemas.microsoft.com/office/drawing/2014/main" id="{5D7C8AB0-11E8-4146-84CA-B682DACC1959}"/>
              </a:ext>
            </a:extLst>
          </p:cNvPr>
          <p:cNvSpPr txBox="1"/>
          <p:nvPr/>
        </p:nvSpPr>
        <p:spPr>
          <a:xfrm>
            <a:off x="6983765" y="4200176"/>
            <a:ext cx="1814636" cy="4970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Light" panose="00000400000000000000" pitchFamily="2" charset="0"/>
              </a:rPr>
              <a:t>INVERSIÓN</a:t>
            </a:r>
            <a:r>
              <a:rPr lang="es-MX" sz="1200" b="1" dirty="0">
                <a:latin typeface="Barlow" pitchFamily="2" charset="77"/>
              </a:rPr>
              <a:t> </a:t>
            </a:r>
          </a:p>
          <a:p>
            <a:pPr algn="ctr"/>
            <a:r>
              <a:rPr lang="es-MX" sz="1200" b="1" dirty="0">
                <a:latin typeface="Barlow" pitchFamily="2" charset="77"/>
              </a:rPr>
              <a:t>PÚBLICA</a:t>
            </a:r>
          </a:p>
        </p:txBody>
      </p:sp>
      <p:sp>
        <p:nvSpPr>
          <p:cNvPr id="17" name="CuadroTexto 1">
            <a:extLst>
              <a:ext uri="{FF2B5EF4-FFF2-40B4-BE49-F238E27FC236}">
                <a16:creationId xmlns:a16="http://schemas.microsoft.com/office/drawing/2014/main" id="{F8A38BDE-EE8E-4C4F-8630-9D0683C1146D}"/>
              </a:ext>
            </a:extLst>
          </p:cNvPr>
          <p:cNvSpPr txBox="1"/>
          <p:nvPr/>
        </p:nvSpPr>
        <p:spPr>
          <a:xfrm>
            <a:off x="8334988" y="5131996"/>
            <a:ext cx="1814636" cy="6327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INVERSIONES </a:t>
            </a:r>
            <a:r>
              <a:rPr lang="es-MX" sz="1200" b="1" dirty="0">
                <a:latin typeface="Barlow Light" panose="00000400000000000000" pitchFamily="2" charset="0"/>
              </a:rPr>
              <a:t>FINANCIERAS</a:t>
            </a:r>
            <a:r>
              <a:rPr lang="es-MX" sz="1200" b="1" dirty="0">
                <a:latin typeface="Barlow" pitchFamily="2" charset="77"/>
              </a:rPr>
              <a:t> Y OTRAS PROVISIONES</a:t>
            </a:r>
          </a:p>
        </p:txBody>
      </p:sp>
      <p:sp>
        <p:nvSpPr>
          <p:cNvPr id="19" name="CuadroTexto 1">
            <a:extLst>
              <a:ext uri="{FF2B5EF4-FFF2-40B4-BE49-F238E27FC236}">
                <a16:creationId xmlns:a16="http://schemas.microsoft.com/office/drawing/2014/main" id="{24AB1EB6-2441-3045-88D1-2FEF9AFEEE30}"/>
              </a:ext>
            </a:extLst>
          </p:cNvPr>
          <p:cNvSpPr txBox="1"/>
          <p:nvPr/>
        </p:nvSpPr>
        <p:spPr>
          <a:xfrm>
            <a:off x="10059391" y="5425464"/>
            <a:ext cx="1006029" cy="44229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200" b="1" dirty="0">
                <a:latin typeface="Barlow" pitchFamily="2" charset="77"/>
              </a:rPr>
              <a:t>DEUDA </a:t>
            </a:r>
          </a:p>
          <a:p>
            <a:pPr algn="ctr"/>
            <a:r>
              <a:rPr lang="es-MX" sz="1200" b="1" dirty="0">
                <a:latin typeface="Barlow Light" panose="00000400000000000000" pitchFamily="2" charset="0"/>
              </a:rPr>
              <a:t>PÚBLICA</a:t>
            </a:r>
          </a:p>
        </p:txBody>
      </p:sp>
      <p:sp>
        <p:nvSpPr>
          <p:cNvPr id="20" name="CuadroTexto 19">
            <a:extLst>
              <a:ext uri="{FF2B5EF4-FFF2-40B4-BE49-F238E27FC236}">
                <a16:creationId xmlns:a16="http://schemas.microsoft.com/office/drawing/2014/main" id="{4BC19690-8190-6A49-95E9-25DA23D26F55}"/>
              </a:ext>
            </a:extLst>
          </p:cNvPr>
          <p:cNvSpPr txBox="1"/>
          <p:nvPr/>
        </p:nvSpPr>
        <p:spPr>
          <a:xfrm>
            <a:off x="5527419" y="1715488"/>
            <a:ext cx="6267764" cy="461665"/>
          </a:xfrm>
          <a:prstGeom prst="rect">
            <a:avLst/>
          </a:prstGeom>
          <a:noFill/>
        </p:spPr>
        <p:txBody>
          <a:bodyPr wrap="square" rtlCol="0">
            <a:spAutoFit/>
          </a:bodyPr>
          <a:lstStyle/>
          <a:p>
            <a:pPr algn="ctr"/>
            <a:r>
              <a:rPr lang="es-MX" sz="2400" b="1" dirty="0">
                <a:solidFill>
                  <a:srgbClr val="002060"/>
                </a:solidFill>
                <a:latin typeface="Barlow Light"/>
              </a:rPr>
              <a:t>Con base al Clasificador por Objeto del Gasto </a:t>
            </a:r>
            <a:endParaRPr lang="es-MX" sz="3200" spc="-150" dirty="0">
              <a:solidFill>
                <a:srgbClr val="002060"/>
              </a:solidFill>
              <a:latin typeface="Barlow" pitchFamily="2" charset="77"/>
            </a:endParaRPr>
          </a:p>
        </p:txBody>
      </p:sp>
      <p:sp>
        <p:nvSpPr>
          <p:cNvPr id="21" name="CuadroTexto 20">
            <a:extLst>
              <a:ext uri="{FF2B5EF4-FFF2-40B4-BE49-F238E27FC236}">
                <a16:creationId xmlns:a16="http://schemas.microsoft.com/office/drawing/2014/main" id="{2962C084-3296-EF41-9227-5619A4C0447E}"/>
              </a:ext>
            </a:extLst>
          </p:cNvPr>
          <p:cNvSpPr txBox="1"/>
          <p:nvPr/>
        </p:nvSpPr>
        <p:spPr>
          <a:xfrm>
            <a:off x="7160279" y="2176379"/>
            <a:ext cx="3898620" cy="646331"/>
          </a:xfrm>
          <a:prstGeom prst="rect">
            <a:avLst/>
          </a:prstGeom>
          <a:noFill/>
        </p:spPr>
        <p:txBody>
          <a:bodyPr wrap="square" rtlCol="0">
            <a:spAutoFit/>
          </a:bodyPr>
          <a:lstStyle/>
          <a:p>
            <a:r>
              <a:rPr lang="es-MX" sz="3600" b="1" dirty="0">
                <a:solidFill>
                  <a:srgbClr val="002060"/>
                </a:solidFill>
                <a:latin typeface="Barlow" panose="00000500000000000000" pitchFamily="2" charset="0"/>
              </a:rPr>
              <a:t>$5,979,145,199.00</a:t>
            </a:r>
            <a:r>
              <a:rPr lang="es-MX" b="1" dirty="0">
                <a:solidFill>
                  <a:srgbClr val="000000"/>
                </a:solidFill>
                <a:latin typeface="Barlow Light"/>
              </a:rPr>
              <a:t> </a:t>
            </a:r>
            <a:endParaRPr lang="es-MX" dirty="0"/>
          </a:p>
        </p:txBody>
      </p:sp>
      <p:pic>
        <p:nvPicPr>
          <p:cNvPr id="23" name="Imagen 22">
            <a:extLst>
              <a:ext uri="{FF2B5EF4-FFF2-40B4-BE49-F238E27FC236}">
                <a16:creationId xmlns:a16="http://schemas.microsoft.com/office/drawing/2014/main" id="{BF41185D-ADCA-F749-A2F5-366DCCED4D2B}"/>
              </a:ext>
            </a:extLst>
          </p:cNvPr>
          <p:cNvPicPr>
            <a:picLocks noChangeAspect="1"/>
          </p:cNvPicPr>
          <p:nvPr/>
        </p:nvPicPr>
        <p:blipFill>
          <a:blip r:embed="rId4"/>
          <a:stretch>
            <a:fillRect/>
          </a:stretch>
        </p:blipFill>
        <p:spPr>
          <a:xfrm>
            <a:off x="962636" y="1946320"/>
            <a:ext cx="855986" cy="855986"/>
          </a:xfrm>
          <a:prstGeom prst="rect">
            <a:avLst/>
          </a:prstGeom>
        </p:spPr>
      </p:pic>
      <p:pic>
        <p:nvPicPr>
          <p:cNvPr id="25" name="Imagen 24">
            <a:extLst>
              <a:ext uri="{FF2B5EF4-FFF2-40B4-BE49-F238E27FC236}">
                <a16:creationId xmlns:a16="http://schemas.microsoft.com/office/drawing/2014/main" id="{6B23AEF0-9BFF-2B4D-A69B-503355984104}"/>
              </a:ext>
            </a:extLst>
          </p:cNvPr>
          <p:cNvPicPr>
            <a:picLocks noChangeAspect="1"/>
          </p:cNvPicPr>
          <p:nvPr/>
        </p:nvPicPr>
        <p:blipFill>
          <a:blip r:embed="rId5"/>
          <a:stretch>
            <a:fillRect/>
          </a:stretch>
        </p:blipFill>
        <p:spPr>
          <a:xfrm>
            <a:off x="2076652" y="3120372"/>
            <a:ext cx="1011219" cy="1011219"/>
          </a:xfrm>
          <a:prstGeom prst="rect">
            <a:avLst/>
          </a:prstGeom>
        </p:spPr>
      </p:pic>
      <p:pic>
        <p:nvPicPr>
          <p:cNvPr id="27" name="Imagen 26">
            <a:extLst>
              <a:ext uri="{FF2B5EF4-FFF2-40B4-BE49-F238E27FC236}">
                <a16:creationId xmlns:a16="http://schemas.microsoft.com/office/drawing/2014/main" id="{EA72D867-65F2-A14E-A76A-F991EF7E3312}"/>
              </a:ext>
            </a:extLst>
          </p:cNvPr>
          <p:cNvPicPr>
            <a:picLocks noChangeAspect="1"/>
          </p:cNvPicPr>
          <p:nvPr/>
        </p:nvPicPr>
        <p:blipFill>
          <a:blip r:embed="rId6"/>
          <a:stretch>
            <a:fillRect/>
          </a:stretch>
        </p:blipFill>
        <p:spPr>
          <a:xfrm>
            <a:off x="3433537" y="1768704"/>
            <a:ext cx="1011219" cy="1011219"/>
          </a:xfrm>
          <a:prstGeom prst="rect">
            <a:avLst/>
          </a:prstGeom>
        </p:spPr>
      </p:pic>
      <p:pic>
        <p:nvPicPr>
          <p:cNvPr id="29" name="Imagen 28">
            <a:extLst>
              <a:ext uri="{FF2B5EF4-FFF2-40B4-BE49-F238E27FC236}">
                <a16:creationId xmlns:a16="http://schemas.microsoft.com/office/drawing/2014/main" id="{74C762C4-6B15-0C45-8F17-7E6D7C066573}"/>
              </a:ext>
            </a:extLst>
          </p:cNvPr>
          <p:cNvPicPr>
            <a:picLocks noChangeAspect="1"/>
          </p:cNvPicPr>
          <p:nvPr/>
        </p:nvPicPr>
        <p:blipFill>
          <a:blip r:embed="rId7"/>
          <a:stretch>
            <a:fillRect/>
          </a:stretch>
        </p:blipFill>
        <p:spPr>
          <a:xfrm>
            <a:off x="4825677" y="2142891"/>
            <a:ext cx="898290" cy="898290"/>
          </a:xfrm>
          <a:prstGeom prst="rect">
            <a:avLst/>
          </a:prstGeom>
        </p:spPr>
      </p:pic>
      <p:pic>
        <p:nvPicPr>
          <p:cNvPr id="31" name="Imagen 30">
            <a:extLst>
              <a:ext uri="{FF2B5EF4-FFF2-40B4-BE49-F238E27FC236}">
                <a16:creationId xmlns:a16="http://schemas.microsoft.com/office/drawing/2014/main" id="{33EA8F87-8146-3848-9AA8-3B65BDD064BB}"/>
              </a:ext>
            </a:extLst>
          </p:cNvPr>
          <p:cNvPicPr>
            <a:picLocks noChangeAspect="1"/>
          </p:cNvPicPr>
          <p:nvPr/>
        </p:nvPicPr>
        <p:blipFill>
          <a:blip r:embed="rId8"/>
          <a:stretch>
            <a:fillRect/>
          </a:stretch>
        </p:blipFill>
        <p:spPr>
          <a:xfrm>
            <a:off x="6087607" y="4106029"/>
            <a:ext cx="896158" cy="896158"/>
          </a:xfrm>
          <a:prstGeom prst="rect">
            <a:avLst/>
          </a:prstGeom>
        </p:spPr>
      </p:pic>
      <p:pic>
        <p:nvPicPr>
          <p:cNvPr id="30" name="Imagen 29">
            <a:extLst>
              <a:ext uri="{FF2B5EF4-FFF2-40B4-BE49-F238E27FC236}">
                <a16:creationId xmlns:a16="http://schemas.microsoft.com/office/drawing/2014/main" id="{1715073E-C053-A74E-B239-6A85E52BF42B}"/>
              </a:ext>
            </a:extLst>
          </p:cNvPr>
          <p:cNvPicPr>
            <a:picLocks noChangeAspect="1"/>
          </p:cNvPicPr>
          <p:nvPr/>
        </p:nvPicPr>
        <p:blipFill>
          <a:blip r:embed="rId9"/>
          <a:stretch>
            <a:fillRect/>
          </a:stretch>
        </p:blipFill>
        <p:spPr>
          <a:xfrm>
            <a:off x="7420708" y="3203416"/>
            <a:ext cx="850886" cy="850886"/>
          </a:xfrm>
          <a:prstGeom prst="rect">
            <a:avLst/>
          </a:prstGeom>
        </p:spPr>
      </p:pic>
      <p:pic>
        <p:nvPicPr>
          <p:cNvPr id="3" name="Imagen 2">
            <a:extLst>
              <a:ext uri="{FF2B5EF4-FFF2-40B4-BE49-F238E27FC236}">
                <a16:creationId xmlns:a16="http://schemas.microsoft.com/office/drawing/2014/main" id="{ED226F0F-5C79-E444-B108-834DC814064D}"/>
              </a:ext>
            </a:extLst>
          </p:cNvPr>
          <p:cNvPicPr>
            <a:picLocks noChangeAspect="1"/>
          </p:cNvPicPr>
          <p:nvPr/>
        </p:nvPicPr>
        <p:blipFill>
          <a:blip r:embed="rId10"/>
          <a:stretch>
            <a:fillRect/>
          </a:stretch>
        </p:blipFill>
        <p:spPr>
          <a:xfrm>
            <a:off x="8704405" y="4159022"/>
            <a:ext cx="991375" cy="991375"/>
          </a:xfrm>
          <a:prstGeom prst="rect">
            <a:avLst/>
          </a:prstGeom>
        </p:spPr>
      </p:pic>
      <p:graphicFrame>
        <p:nvGraphicFramePr>
          <p:cNvPr id="24" name="Gráfico 23">
            <a:extLst>
              <a:ext uri="{FF2B5EF4-FFF2-40B4-BE49-F238E27FC236}">
                <a16:creationId xmlns:a16="http://schemas.microsoft.com/office/drawing/2014/main" id="{A290B079-308B-4824-920A-3FCA722FF6E6}"/>
              </a:ext>
            </a:extLst>
          </p:cNvPr>
          <p:cNvGraphicFramePr>
            <a:graphicFrameLocks/>
          </p:cNvGraphicFramePr>
          <p:nvPr>
            <p:extLst>
              <p:ext uri="{D42A27DB-BD31-4B8C-83A1-F6EECF244321}">
                <p14:modId xmlns:p14="http://schemas.microsoft.com/office/powerpoint/2010/main" val="1685210410"/>
              </p:ext>
            </p:extLst>
          </p:nvPr>
        </p:nvGraphicFramePr>
        <p:xfrm>
          <a:off x="389001" y="2981084"/>
          <a:ext cx="11101960" cy="3870308"/>
        </p:xfrm>
        <a:graphic>
          <a:graphicData uri="http://schemas.openxmlformats.org/drawingml/2006/chart">
            <c:chart xmlns:c="http://schemas.openxmlformats.org/drawingml/2006/chart" xmlns:r="http://schemas.openxmlformats.org/officeDocument/2006/relationships" r:id="rId11"/>
          </a:graphicData>
        </a:graphic>
      </p:graphicFrame>
      <p:sp>
        <p:nvSpPr>
          <p:cNvPr id="33" name="CuadroTexto 32">
            <a:extLst>
              <a:ext uri="{FF2B5EF4-FFF2-40B4-BE49-F238E27FC236}">
                <a16:creationId xmlns:a16="http://schemas.microsoft.com/office/drawing/2014/main" id="{739D9AC2-A41B-452B-9D0F-9639FF3AB921}"/>
              </a:ext>
            </a:extLst>
          </p:cNvPr>
          <p:cNvSpPr txBox="1"/>
          <p:nvPr/>
        </p:nvSpPr>
        <p:spPr>
          <a:xfrm>
            <a:off x="498729" y="3465800"/>
            <a:ext cx="1376939" cy="369332"/>
          </a:xfrm>
          <a:prstGeom prst="rect">
            <a:avLst/>
          </a:prstGeom>
          <a:noFill/>
        </p:spPr>
        <p:txBody>
          <a:bodyPr wrap="square" rtlCol="0">
            <a:spAutoFit/>
          </a:bodyPr>
          <a:lstStyle/>
          <a:p>
            <a:r>
              <a:rPr lang="es-MX" sz="1400" b="0" i="0" u="none" strike="noStrike" dirty="0">
                <a:solidFill>
                  <a:srgbClr val="000000"/>
                </a:solidFill>
                <a:effectLst/>
                <a:latin typeface="Barlow Light" panose="00000400000000000000" pitchFamily="2" charset="0"/>
              </a:rPr>
              <a:t>$1,534,475,716</a:t>
            </a:r>
            <a:r>
              <a:rPr lang="es-MX" sz="1800" b="0" i="0" u="none" strike="noStrike" dirty="0">
                <a:solidFill>
                  <a:srgbClr val="000000"/>
                </a:solidFill>
                <a:effectLst/>
                <a:latin typeface="Barlow Light" panose="00000400000000000000" pitchFamily="2" charset="0"/>
              </a:rPr>
              <a:t> </a:t>
            </a:r>
            <a:endParaRPr lang="es-MX" sz="1400" b="1" spc="-150" dirty="0">
              <a:solidFill>
                <a:srgbClr val="002060"/>
              </a:solidFill>
              <a:latin typeface="Barlow" panose="00000500000000000000" pitchFamily="2" charset="0"/>
            </a:endParaRPr>
          </a:p>
        </p:txBody>
      </p:sp>
    </p:spTree>
    <p:extLst>
      <p:ext uri="{BB962C8B-B14F-4D97-AF65-F5344CB8AC3E}">
        <p14:creationId xmlns:p14="http://schemas.microsoft.com/office/powerpoint/2010/main" val="88562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5D67F1E-47F4-4E46-9D92-CAB94E53E50B}"/>
              </a:ext>
            </a:extLst>
          </p:cNvPr>
          <p:cNvPicPr>
            <a:picLocks noChangeAspect="1"/>
          </p:cNvPicPr>
          <p:nvPr/>
        </p:nvPicPr>
        <p:blipFill>
          <a:blip r:embed="rId3"/>
          <a:stretch>
            <a:fillRect/>
          </a:stretch>
        </p:blipFill>
        <p:spPr>
          <a:xfrm>
            <a:off x="9323201" y="175656"/>
            <a:ext cx="2610426" cy="1661943"/>
          </a:xfrm>
          <a:prstGeom prst="rect">
            <a:avLst/>
          </a:prstGeom>
        </p:spPr>
      </p:pic>
      <p:sp>
        <p:nvSpPr>
          <p:cNvPr id="5" name="CuadroTexto 4">
            <a:extLst>
              <a:ext uri="{FF2B5EF4-FFF2-40B4-BE49-F238E27FC236}">
                <a16:creationId xmlns:a16="http://schemas.microsoft.com/office/drawing/2014/main" id="{B404E6EC-128F-8E40-86B1-B5A5E5FAA484}"/>
              </a:ext>
            </a:extLst>
          </p:cNvPr>
          <p:cNvSpPr txBox="1"/>
          <p:nvPr/>
        </p:nvSpPr>
        <p:spPr>
          <a:xfrm>
            <a:off x="3524706" y="82962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Para qué</a:t>
            </a:r>
            <a:endParaRPr lang="es-MX" sz="3200" spc="-150" dirty="0">
              <a:solidFill>
                <a:srgbClr val="002060"/>
              </a:solidFill>
              <a:latin typeface="Barlow" pitchFamily="2" charset="77"/>
            </a:endParaRPr>
          </a:p>
        </p:txBody>
      </p:sp>
      <p:sp>
        <p:nvSpPr>
          <p:cNvPr id="6" name="CuadroTexto 5">
            <a:extLst>
              <a:ext uri="{FF2B5EF4-FFF2-40B4-BE49-F238E27FC236}">
                <a16:creationId xmlns:a16="http://schemas.microsoft.com/office/drawing/2014/main" id="{FAA86431-9E81-5344-9547-1BF644119B32}"/>
              </a:ext>
            </a:extLst>
          </p:cNvPr>
          <p:cNvSpPr txBox="1"/>
          <p:nvPr/>
        </p:nvSpPr>
        <p:spPr>
          <a:xfrm>
            <a:off x="5384229" y="79885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pic>
        <p:nvPicPr>
          <p:cNvPr id="7" name="Imagen 6">
            <a:extLst>
              <a:ext uri="{FF2B5EF4-FFF2-40B4-BE49-F238E27FC236}">
                <a16:creationId xmlns:a16="http://schemas.microsoft.com/office/drawing/2014/main" id="{79D6F0B9-6BDF-1F48-8370-48CADDC75B6C}"/>
              </a:ext>
            </a:extLst>
          </p:cNvPr>
          <p:cNvPicPr>
            <a:picLocks noChangeAspect="1"/>
          </p:cNvPicPr>
          <p:nvPr/>
        </p:nvPicPr>
        <p:blipFill>
          <a:blip r:embed="rId4"/>
          <a:stretch>
            <a:fillRect/>
          </a:stretch>
        </p:blipFill>
        <p:spPr>
          <a:xfrm>
            <a:off x="6332927" y="6480821"/>
            <a:ext cx="5600700" cy="304800"/>
          </a:xfrm>
          <a:prstGeom prst="rect">
            <a:avLst/>
          </a:prstGeom>
        </p:spPr>
      </p:pic>
      <p:pic>
        <p:nvPicPr>
          <p:cNvPr id="11" name="Imagen 10">
            <a:extLst>
              <a:ext uri="{FF2B5EF4-FFF2-40B4-BE49-F238E27FC236}">
                <a16:creationId xmlns:a16="http://schemas.microsoft.com/office/drawing/2014/main" id="{8457DA51-CE62-8A43-BA1C-DDD7751E7FF0}"/>
              </a:ext>
            </a:extLst>
          </p:cNvPr>
          <p:cNvPicPr>
            <a:picLocks noChangeAspect="1"/>
          </p:cNvPicPr>
          <p:nvPr/>
        </p:nvPicPr>
        <p:blipFill>
          <a:blip r:embed="rId5"/>
          <a:stretch>
            <a:fillRect/>
          </a:stretch>
        </p:blipFill>
        <p:spPr>
          <a:xfrm rot="160972">
            <a:off x="1705048" y="1098049"/>
            <a:ext cx="10172700" cy="5791200"/>
          </a:xfrm>
          <a:prstGeom prst="rect">
            <a:avLst/>
          </a:prstGeom>
        </p:spPr>
      </p:pic>
      <p:pic>
        <p:nvPicPr>
          <p:cNvPr id="9" name="Imagen 8">
            <a:extLst>
              <a:ext uri="{FF2B5EF4-FFF2-40B4-BE49-F238E27FC236}">
                <a16:creationId xmlns:a16="http://schemas.microsoft.com/office/drawing/2014/main" id="{DB95BC56-BD89-7543-A054-9DF07BD61439}"/>
              </a:ext>
            </a:extLst>
          </p:cNvPr>
          <p:cNvPicPr>
            <a:picLocks noChangeAspect="1"/>
          </p:cNvPicPr>
          <p:nvPr/>
        </p:nvPicPr>
        <p:blipFill>
          <a:blip r:embed="rId6"/>
          <a:stretch>
            <a:fillRect/>
          </a:stretch>
        </p:blipFill>
        <p:spPr>
          <a:xfrm>
            <a:off x="76449" y="80051"/>
            <a:ext cx="3542042" cy="6751565"/>
          </a:xfrm>
          <a:prstGeom prst="rect">
            <a:avLst/>
          </a:prstGeom>
        </p:spPr>
      </p:pic>
      <p:sp>
        <p:nvSpPr>
          <p:cNvPr id="12" name="CuadroTexto 11">
            <a:extLst>
              <a:ext uri="{FF2B5EF4-FFF2-40B4-BE49-F238E27FC236}">
                <a16:creationId xmlns:a16="http://schemas.microsoft.com/office/drawing/2014/main" id="{FED499F3-8B35-8948-9207-41600E3AAB13}"/>
              </a:ext>
            </a:extLst>
          </p:cNvPr>
          <p:cNvSpPr txBox="1"/>
          <p:nvPr/>
        </p:nvSpPr>
        <p:spPr>
          <a:xfrm>
            <a:off x="713038" y="2714011"/>
            <a:ext cx="2259732" cy="830997"/>
          </a:xfrm>
          <a:prstGeom prst="rect">
            <a:avLst/>
          </a:prstGeom>
          <a:noFill/>
        </p:spPr>
        <p:txBody>
          <a:bodyPr wrap="square" rtlCol="0">
            <a:spAutoFit/>
          </a:bodyPr>
          <a:lstStyle/>
          <a:p>
            <a:pPr algn="just"/>
            <a:r>
              <a:rPr lang="es-MX" sz="2400" b="1" dirty="0">
                <a:solidFill>
                  <a:srgbClr val="002060"/>
                </a:solidFill>
                <a:latin typeface="Barlow Light" panose="00000400000000000000" pitchFamily="2" charset="0"/>
                <a:cs typeface="Arial" panose="020B0604020202020204" pitchFamily="34" charset="0"/>
              </a:rPr>
              <a:t>Para lograr ser </a:t>
            </a:r>
          </a:p>
          <a:p>
            <a:pPr algn="just"/>
            <a:r>
              <a:rPr lang="es-MX" sz="2400" b="1" dirty="0">
                <a:solidFill>
                  <a:srgbClr val="002060"/>
                </a:solidFill>
                <a:latin typeface="Barlow Light" panose="00000400000000000000" pitchFamily="2" charset="0"/>
                <a:cs typeface="Arial" panose="020B0604020202020204" pitchFamily="34" charset="0"/>
              </a:rPr>
              <a:t>una ciudad:</a:t>
            </a:r>
          </a:p>
        </p:txBody>
      </p:sp>
      <p:sp>
        <p:nvSpPr>
          <p:cNvPr id="13" name="CuadroTexto 12">
            <a:extLst>
              <a:ext uri="{FF2B5EF4-FFF2-40B4-BE49-F238E27FC236}">
                <a16:creationId xmlns:a16="http://schemas.microsoft.com/office/drawing/2014/main" id="{D9ED1553-3862-7442-AADB-53D349A12305}"/>
              </a:ext>
            </a:extLst>
          </p:cNvPr>
          <p:cNvSpPr txBox="1"/>
          <p:nvPr/>
        </p:nvSpPr>
        <p:spPr>
          <a:xfrm>
            <a:off x="4051440" y="1889784"/>
            <a:ext cx="6865941" cy="523220"/>
          </a:xfrm>
          <a:prstGeom prst="rect">
            <a:avLst/>
          </a:prstGeom>
          <a:noFill/>
        </p:spPr>
        <p:txBody>
          <a:bodyPr wrap="square" rtlCol="0">
            <a:spAutoFit/>
          </a:bodyPr>
          <a:lstStyle/>
          <a:p>
            <a:pPr algn="ctr"/>
            <a:r>
              <a:rPr lang="es-MX" sz="2800" b="1" dirty="0">
                <a:solidFill>
                  <a:schemeClr val="bg1"/>
                </a:solidFill>
                <a:latin typeface="Barlow" pitchFamily="2" charset="77"/>
                <a:cs typeface="Arial" panose="020B0604020202020204" pitchFamily="34" charset="0"/>
              </a:rPr>
              <a:t>CREATIVA, INCLUSIVA E INNOVADORA</a:t>
            </a:r>
            <a:endParaRPr lang="es-MX" sz="2800" b="1" dirty="0">
              <a:solidFill>
                <a:schemeClr val="bg1"/>
              </a:solidFill>
              <a:latin typeface="Barlow" pitchFamily="2" charset="77"/>
            </a:endParaRPr>
          </a:p>
        </p:txBody>
      </p:sp>
      <p:sp>
        <p:nvSpPr>
          <p:cNvPr id="14" name="CuadroTexto 13">
            <a:extLst>
              <a:ext uri="{FF2B5EF4-FFF2-40B4-BE49-F238E27FC236}">
                <a16:creationId xmlns:a16="http://schemas.microsoft.com/office/drawing/2014/main" id="{F10FE21E-DC83-A34A-8310-03A4E0CD2083}"/>
              </a:ext>
            </a:extLst>
          </p:cNvPr>
          <p:cNvSpPr txBox="1"/>
          <p:nvPr/>
        </p:nvSpPr>
        <p:spPr>
          <a:xfrm>
            <a:off x="4114550" y="2262959"/>
            <a:ext cx="3195021" cy="523220"/>
          </a:xfrm>
          <a:prstGeom prst="rect">
            <a:avLst/>
          </a:prstGeom>
          <a:noFill/>
        </p:spPr>
        <p:txBody>
          <a:bodyPr wrap="square" rtlCol="0">
            <a:spAutoFit/>
          </a:bodyPr>
          <a:lstStyle/>
          <a:p>
            <a:r>
              <a:rPr lang="es-MX" sz="2800" dirty="0">
                <a:solidFill>
                  <a:schemeClr val="bg1"/>
                </a:solidFill>
                <a:latin typeface="Barlow Medium" pitchFamily="2" charset="77"/>
              </a:rPr>
              <a:t>en los sectores:</a:t>
            </a:r>
          </a:p>
        </p:txBody>
      </p:sp>
      <p:pic>
        <p:nvPicPr>
          <p:cNvPr id="16" name="Imagen 15">
            <a:extLst>
              <a:ext uri="{FF2B5EF4-FFF2-40B4-BE49-F238E27FC236}">
                <a16:creationId xmlns:a16="http://schemas.microsoft.com/office/drawing/2014/main" id="{4FB5526D-6F19-EB48-BE8F-6A2924CE69E0}"/>
              </a:ext>
            </a:extLst>
          </p:cNvPr>
          <p:cNvPicPr>
            <a:picLocks noChangeAspect="1"/>
          </p:cNvPicPr>
          <p:nvPr/>
        </p:nvPicPr>
        <p:blipFill>
          <a:blip r:embed="rId7"/>
          <a:stretch>
            <a:fillRect/>
          </a:stretch>
        </p:blipFill>
        <p:spPr>
          <a:xfrm>
            <a:off x="9821411" y="4546251"/>
            <a:ext cx="1881080" cy="1934570"/>
          </a:xfrm>
          <a:prstGeom prst="rect">
            <a:avLst/>
          </a:prstGeom>
        </p:spPr>
      </p:pic>
      <p:pic>
        <p:nvPicPr>
          <p:cNvPr id="18" name="Imagen 17">
            <a:extLst>
              <a:ext uri="{FF2B5EF4-FFF2-40B4-BE49-F238E27FC236}">
                <a16:creationId xmlns:a16="http://schemas.microsoft.com/office/drawing/2014/main" id="{1BA667E0-6DB6-6C45-ADE6-55D53509A0AE}"/>
              </a:ext>
            </a:extLst>
          </p:cNvPr>
          <p:cNvPicPr>
            <a:picLocks noChangeAspect="1"/>
          </p:cNvPicPr>
          <p:nvPr/>
        </p:nvPicPr>
        <p:blipFill>
          <a:blip r:embed="rId8">
            <a:biLevel thresh="25000"/>
          </a:blip>
          <a:stretch>
            <a:fillRect/>
          </a:stretch>
        </p:blipFill>
        <p:spPr>
          <a:xfrm>
            <a:off x="3986202" y="2979035"/>
            <a:ext cx="1001582" cy="1001582"/>
          </a:xfrm>
          <a:prstGeom prst="rect">
            <a:avLst/>
          </a:prstGeom>
        </p:spPr>
      </p:pic>
      <p:sp>
        <p:nvSpPr>
          <p:cNvPr id="19" name="CuadroTexto 18">
            <a:extLst>
              <a:ext uri="{FF2B5EF4-FFF2-40B4-BE49-F238E27FC236}">
                <a16:creationId xmlns:a16="http://schemas.microsoft.com/office/drawing/2014/main" id="{D66AF639-0D5E-8E45-BBA1-6EE1B83D7456}"/>
              </a:ext>
            </a:extLst>
          </p:cNvPr>
          <p:cNvSpPr txBox="1"/>
          <p:nvPr/>
        </p:nvSpPr>
        <p:spPr>
          <a:xfrm>
            <a:off x="3752041" y="4012763"/>
            <a:ext cx="1469904" cy="369332"/>
          </a:xfrm>
          <a:prstGeom prst="rect">
            <a:avLst/>
          </a:prstGeom>
          <a:noFill/>
        </p:spPr>
        <p:txBody>
          <a:bodyPr wrap="square" rtlCol="0">
            <a:spAutoFit/>
          </a:bodyPr>
          <a:lstStyle/>
          <a:p>
            <a:pPr algn="ctr"/>
            <a:r>
              <a:rPr lang="es-MX" dirty="0">
                <a:solidFill>
                  <a:schemeClr val="bg1"/>
                </a:solidFill>
                <a:latin typeface="Barlow" pitchFamily="2" charset="77"/>
              </a:rPr>
              <a:t>Económicos</a:t>
            </a:r>
          </a:p>
        </p:txBody>
      </p:sp>
      <p:cxnSp>
        <p:nvCxnSpPr>
          <p:cNvPr id="21" name="Conector recto 20">
            <a:extLst>
              <a:ext uri="{FF2B5EF4-FFF2-40B4-BE49-F238E27FC236}">
                <a16:creationId xmlns:a16="http://schemas.microsoft.com/office/drawing/2014/main" id="{9F408F1D-1CF8-2F45-945C-E1359B548F4D}"/>
              </a:ext>
            </a:extLst>
          </p:cNvPr>
          <p:cNvCxnSpPr>
            <a:cxnSpLocks/>
          </p:cNvCxnSpPr>
          <p:nvPr/>
        </p:nvCxnSpPr>
        <p:spPr>
          <a:xfrm>
            <a:off x="5554377" y="2979035"/>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31154151-E77A-0B48-AA80-95BEC3AF3D45}"/>
              </a:ext>
            </a:extLst>
          </p:cNvPr>
          <p:cNvSpPr txBox="1"/>
          <p:nvPr/>
        </p:nvSpPr>
        <p:spPr>
          <a:xfrm>
            <a:off x="5911408" y="4051655"/>
            <a:ext cx="1469904" cy="369332"/>
          </a:xfrm>
          <a:prstGeom prst="rect">
            <a:avLst/>
          </a:prstGeom>
          <a:noFill/>
        </p:spPr>
        <p:txBody>
          <a:bodyPr wrap="square" rtlCol="0">
            <a:spAutoFit/>
          </a:bodyPr>
          <a:lstStyle/>
          <a:p>
            <a:pPr algn="ctr"/>
            <a:r>
              <a:rPr lang="es-MX" dirty="0">
                <a:solidFill>
                  <a:schemeClr val="bg1"/>
                </a:solidFill>
                <a:latin typeface="Barlow" pitchFamily="2" charset="77"/>
              </a:rPr>
              <a:t>Urbanos</a:t>
            </a:r>
          </a:p>
        </p:txBody>
      </p:sp>
      <p:pic>
        <p:nvPicPr>
          <p:cNvPr id="25" name="Imagen 24">
            <a:extLst>
              <a:ext uri="{FF2B5EF4-FFF2-40B4-BE49-F238E27FC236}">
                <a16:creationId xmlns:a16="http://schemas.microsoft.com/office/drawing/2014/main" id="{F6FBB959-BB94-124F-B7B5-DD69891913AF}"/>
              </a:ext>
            </a:extLst>
          </p:cNvPr>
          <p:cNvPicPr>
            <a:picLocks noChangeAspect="1"/>
          </p:cNvPicPr>
          <p:nvPr/>
        </p:nvPicPr>
        <p:blipFill>
          <a:blip r:embed="rId9">
            <a:lum bright="70000" contrast="-70000"/>
          </a:blip>
          <a:stretch>
            <a:fillRect/>
          </a:stretch>
        </p:blipFill>
        <p:spPr>
          <a:xfrm>
            <a:off x="6155464" y="3024054"/>
            <a:ext cx="1017871" cy="1017871"/>
          </a:xfrm>
          <a:prstGeom prst="rect">
            <a:avLst/>
          </a:prstGeom>
        </p:spPr>
      </p:pic>
      <p:cxnSp>
        <p:nvCxnSpPr>
          <p:cNvPr id="26" name="Conector recto 25">
            <a:extLst>
              <a:ext uri="{FF2B5EF4-FFF2-40B4-BE49-F238E27FC236}">
                <a16:creationId xmlns:a16="http://schemas.microsoft.com/office/drawing/2014/main" id="{179E7676-57D8-DA42-A86E-B7544ACC218E}"/>
              </a:ext>
            </a:extLst>
          </p:cNvPr>
          <p:cNvCxnSpPr>
            <a:cxnSpLocks/>
          </p:cNvCxnSpPr>
          <p:nvPr/>
        </p:nvCxnSpPr>
        <p:spPr>
          <a:xfrm>
            <a:off x="7695149" y="3001547"/>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CuadroTexto 26">
            <a:extLst>
              <a:ext uri="{FF2B5EF4-FFF2-40B4-BE49-F238E27FC236}">
                <a16:creationId xmlns:a16="http://schemas.microsoft.com/office/drawing/2014/main" id="{42828142-97B9-064D-9F64-BE89DD1E61B5}"/>
              </a:ext>
            </a:extLst>
          </p:cNvPr>
          <p:cNvSpPr txBox="1"/>
          <p:nvPr/>
        </p:nvSpPr>
        <p:spPr>
          <a:xfrm>
            <a:off x="7970238" y="4041925"/>
            <a:ext cx="1469904" cy="369332"/>
          </a:xfrm>
          <a:prstGeom prst="rect">
            <a:avLst/>
          </a:prstGeom>
          <a:noFill/>
        </p:spPr>
        <p:txBody>
          <a:bodyPr wrap="square" rtlCol="0">
            <a:spAutoFit/>
          </a:bodyPr>
          <a:lstStyle/>
          <a:p>
            <a:pPr algn="ctr"/>
            <a:r>
              <a:rPr lang="es-MX" dirty="0">
                <a:solidFill>
                  <a:schemeClr val="bg1"/>
                </a:solidFill>
                <a:latin typeface="Barlow" pitchFamily="2" charset="77"/>
              </a:rPr>
              <a:t>Culturales</a:t>
            </a:r>
          </a:p>
        </p:txBody>
      </p:sp>
      <p:pic>
        <p:nvPicPr>
          <p:cNvPr id="29" name="Imagen 28">
            <a:extLst>
              <a:ext uri="{FF2B5EF4-FFF2-40B4-BE49-F238E27FC236}">
                <a16:creationId xmlns:a16="http://schemas.microsoft.com/office/drawing/2014/main" id="{873CE119-A61A-D24D-B4D6-723620BE94AB}"/>
              </a:ext>
            </a:extLst>
          </p:cNvPr>
          <p:cNvPicPr>
            <a:picLocks noChangeAspect="1"/>
          </p:cNvPicPr>
          <p:nvPr/>
        </p:nvPicPr>
        <p:blipFill>
          <a:blip r:embed="rId10">
            <a:lum bright="70000" contrast="-70000"/>
          </a:blip>
          <a:stretch>
            <a:fillRect/>
          </a:stretch>
        </p:blipFill>
        <p:spPr>
          <a:xfrm>
            <a:off x="8135315" y="3048092"/>
            <a:ext cx="993833" cy="993833"/>
          </a:xfrm>
          <a:prstGeom prst="rect">
            <a:avLst/>
          </a:prstGeom>
        </p:spPr>
      </p:pic>
      <p:pic>
        <p:nvPicPr>
          <p:cNvPr id="32" name="Imagen 31">
            <a:extLst>
              <a:ext uri="{FF2B5EF4-FFF2-40B4-BE49-F238E27FC236}">
                <a16:creationId xmlns:a16="http://schemas.microsoft.com/office/drawing/2014/main" id="{E98027C0-F339-5748-AFAD-53E4D9FAB3CC}"/>
              </a:ext>
            </a:extLst>
          </p:cNvPr>
          <p:cNvPicPr>
            <a:picLocks noChangeAspect="1"/>
          </p:cNvPicPr>
          <p:nvPr/>
        </p:nvPicPr>
        <p:blipFill>
          <a:blip r:embed="rId11">
            <a:lum bright="70000" contrast="-70000"/>
          </a:blip>
          <a:stretch>
            <a:fillRect/>
          </a:stretch>
        </p:blipFill>
        <p:spPr>
          <a:xfrm>
            <a:off x="6012394" y="4651719"/>
            <a:ext cx="915011" cy="915011"/>
          </a:xfrm>
          <a:prstGeom prst="rect">
            <a:avLst/>
          </a:prstGeom>
        </p:spPr>
      </p:pic>
      <p:sp>
        <p:nvSpPr>
          <p:cNvPr id="33" name="CuadroTexto 32">
            <a:extLst>
              <a:ext uri="{FF2B5EF4-FFF2-40B4-BE49-F238E27FC236}">
                <a16:creationId xmlns:a16="http://schemas.microsoft.com/office/drawing/2014/main" id="{58DC2788-54B0-3A4E-B8B7-F6146543FCFE}"/>
              </a:ext>
            </a:extLst>
          </p:cNvPr>
          <p:cNvSpPr txBox="1"/>
          <p:nvPr/>
        </p:nvSpPr>
        <p:spPr>
          <a:xfrm>
            <a:off x="5767221" y="5601796"/>
            <a:ext cx="1469904" cy="369332"/>
          </a:xfrm>
          <a:prstGeom prst="rect">
            <a:avLst/>
          </a:prstGeom>
          <a:noFill/>
        </p:spPr>
        <p:txBody>
          <a:bodyPr wrap="square" rtlCol="0">
            <a:spAutoFit/>
          </a:bodyPr>
          <a:lstStyle/>
          <a:p>
            <a:pPr algn="ctr"/>
            <a:r>
              <a:rPr lang="es-MX" dirty="0">
                <a:solidFill>
                  <a:schemeClr val="bg1"/>
                </a:solidFill>
                <a:latin typeface="Barlow" pitchFamily="2" charset="77"/>
              </a:rPr>
              <a:t>Sociales</a:t>
            </a:r>
          </a:p>
        </p:txBody>
      </p:sp>
      <p:cxnSp>
        <p:nvCxnSpPr>
          <p:cNvPr id="34" name="Conector recto 33">
            <a:extLst>
              <a:ext uri="{FF2B5EF4-FFF2-40B4-BE49-F238E27FC236}">
                <a16:creationId xmlns:a16="http://schemas.microsoft.com/office/drawing/2014/main" id="{B59F941D-E062-4546-9A45-702F568F21AA}"/>
              </a:ext>
            </a:extLst>
          </p:cNvPr>
          <p:cNvCxnSpPr>
            <a:cxnSpLocks/>
          </p:cNvCxnSpPr>
          <p:nvPr/>
        </p:nvCxnSpPr>
        <p:spPr>
          <a:xfrm>
            <a:off x="7429614" y="4624247"/>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36" name="Imagen 35">
            <a:extLst>
              <a:ext uri="{FF2B5EF4-FFF2-40B4-BE49-F238E27FC236}">
                <a16:creationId xmlns:a16="http://schemas.microsoft.com/office/drawing/2014/main" id="{ED5F63C9-2B39-AC46-8304-2AB21E494B64}"/>
              </a:ext>
            </a:extLst>
          </p:cNvPr>
          <p:cNvPicPr>
            <a:picLocks noChangeAspect="1"/>
          </p:cNvPicPr>
          <p:nvPr/>
        </p:nvPicPr>
        <p:blipFill>
          <a:blip r:embed="rId12">
            <a:lum bright="70000" contrast="-70000"/>
          </a:blip>
          <a:stretch>
            <a:fillRect/>
          </a:stretch>
        </p:blipFill>
        <p:spPr>
          <a:xfrm>
            <a:off x="8135315" y="4574783"/>
            <a:ext cx="1067379" cy="1067379"/>
          </a:xfrm>
          <a:prstGeom prst="rect">
            <a:avLst/>
          </a:prstGeom>
        </p:spPr>
      </p:pic>
      <p:sp>
        <p:nvSpPr>
          <p:cNvPr id="37" name="CuadroTexto 36">
            <a:extLst>
              <a:ext uri="{FF2B5EF4-FFF2-40B4-BE49-F238E27FC236}">
                <a16:creationId xmlns:a16="http://schemas.microsoft.com/office/drawing/2014/main" id="{CD4FA830-4221-3B4A-824B-1C0E3378E0AE}"/>
              </a:ext>
            </a:extLst>
          </p:cNvPr>
          <p:cNvSpPr txBox="1"/>
          <p:nvPr/>
        </p:nvSpPr>
        <p:spPr>
          <a:xfrm>
            <a:off x="7618357" y="5609380"/>
            <a:ext cx="1998646" cy="369332"/>
          </a:xfrm>
          <a:prstGeom prst="rect">
            <a:avLst/>
          </a:prstGeom>
          <a:noFill/>
        </p:spPr>
        <p:txBody>
          <a:bodyPr wrap="square" rtlCol="0">
            <a:spAutoFit/>
          </a:bodyPr>
          <a:lstStyle/>
          <a:p>
            <a:pPr algn="ctr"/>
            <a:r>
              <a:rPr lang="es-MX" dirty="0">
                <a:solidFill>
                  <a:schemeClr val="bg1"/>
                </a:solidFill>
                <a:latin typeface="Barlow" pitchFamily="2" charset="77"/>
              </a:rPr>
              <a:t>Y de Movilidad</a:t>
            </a:r>
          </a:p>
        </p:txBody>
      </p:sp>
      <p:pic>
        <p:nvPicPr>
          <p:cNvPr id="3" name="Imagen 2">
            <a:extLst>
              <a:ext uri="{FF2B5EF4-FFF2-40B4-BE49-F238E27FC236}">
                <a16:creationId xmlns:a16="http://schemas.microsoft.com/office/drawing/2014/main" id="{3CC21B66-A028-C845-8E13-41DC8738BE7C}"/>
              </a:ext>
            </a:extLst>
          </p:cNvPr>
          <p:cNvPicPr>
            <a:picLocks noChangeAspect="1"/>
          </p:cNvPicPr>
          <p:nvPr/>
        </p:nvPicPr>
        <p:blipFill>
          <a:blip r:embed="rId13">
            <a:lum bright="70000" contrast="-70000"/>
          </a:blip>
          <a:stretch>
            <a:fillRect/>
          </a:stretch>
        </p:blipFill>
        <p:spPr>
          <a:xfrm>
            <a:off x="3671048" y="4554377"/>
            <a:ext cx="1103691" cy="1103691"/>
          </a:xfrm>
          <a:prstGeom prst="rect">
            <a:avLst/>
          </a:prstGeom>
        </p:spPr>
      </p:pic>
      <p:cxnSp>
        <p:nvCxnSpPr>
          <p:cNvPr id="28" name="Conector recto 27">
            <a:extLst>
              <a:ext uri="{FF2B5EF4-FFF2-40B4-BE49-F238E27FC236}">
                <a16:creationId xmlns:a16="http://schemas.microsoft.com/office/drawing/2014/main" id="{F93E2DE8-5849-4C42-9899-C1CF62934CE6}"/>
              </a:ext>
            </a:extLst>
          </p:cNvPr>
          <p:cNvCxnSpPr>
            <a:cxnSpLocks/>
          </p:cNvCxnSpPr>
          <p:nvPr/>
        </p:nvCxnSpPr>
        <p:spPr>
          <a:xfrm>
            <a:off x="5304995" y="4594079"/>
            <a:ext cx="0" cy="1409710"/>
          </a:xfrm>
          <a:prstGeom prst="line">
            <a:avLst/>
          </a:prstGeom>
          <a:ln w="2222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49FF2DD2-E410-3848-9BCC-F9B30DD8443C}"/>
              </a:ext>
            </a:extLst>
          </p:cNvPr>
          <p:cNvSpPr txBox="1"/>
          <p:nvPr/>
        </p:nvSpPr>
        <p:spPr>
          <a:xfrm>
            <a:off x="3338333" y="5642162"/>
            <a:ext cx="1657303" cy="369332"/>
          </a:xfrm>
          <a:prstGeom prst="rect">
            <a:avLst/>
          </a:prstGeom>
          <a:noFill/>
        </p:spPr>
        <p:txBody>
          <a:bodyPr wrap="square" rtlCol="0">
            <a:spAutoFit/>
          </a:bodyPr>
          <a:lstStyle/>
          <a:p>
            <a:pPr algn="ctr"/>
            <a:r>
              <a:rPr lang="es-MX" dirty="0">
                <a:solidFill>
                  <a:schemeClr val="bg1"/>
                </a:solidFill>
                <a:latin typeface="Barlow" pitchFamily="2" charset="77"/>
              </a:rPr>
              <a:t>Sustentables</a:t>
            </a:r>
          </a:p>
        </p:txBody>
      </p:sp>
    </p:spTree>
    <p:extLst>
      <p:ext uri="{BB962C8B-B14F-4D97-AF65-F5344CB8AC3E}">
        <p14:creationId xmlns:p14="http://schemas.microsoft.com/office/powerpoint/2010/main" val="3003704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082786E4-1352-3148-865D-3CCB4AA528C7}"/>
              </a:ext>
            </a:extLst>
          </p:cNvPr>
          <p:cNvPicPr>
            <a:picLocks noChangeAspect="1"/>
          </p:cNvPicPr>
          <p:nvPr/>
        </p:nvPicPr>
        <p:blipFill>
          <a:blip r:embed="rId3"/>
          <a:stretch>
            <a:fillRect/>
          </a:stretch>
        </p:blipFill>
        <p:spPr>
          <a:xfrm>
            <a:off x="725025" y="2949882"/>
            <a:ext cx="2542566" cy="2194864"/>
          </a:xfrm>
          <a:prstGeom prst="rect">
            <a:avLst/>
          </a:prstGeom>
        </p:spPr>
      </p:pic>
      <p:pic>
        <p:nvPicPr>
          <p:cNvPr id="8" name="Imagen 7">
            <a:extLst>
              <a:ext uri="{FF2B5EF4-FFF2-40B4-BE49-F238E27FC236}">
                <a16:creationId xmlns:a16="http://schemas.microsoft.com/office/drawing/2014/main" id="{9FCA7524-ED57-AD4A-ABFC-CB6159A4883F}"/>
              </a:ext>
            </a:extLst>
          </p:cNvPr>
          <p:cNvPicPr>
            <a:picLocks noChangeAspect="1"/>
          </p:cNvPicPr>
          <p:nvPr/>
        </p:nvPicPr>
        <p:blipFill>
          <a:blip r:embed="rId4"/>
          <a:stretch>
            <a:fillRect/>
          </a:stretch>
        </p:blipFill>
        <p:spPr>
          <a:xfrm>
            <a:off x="9323201" y="218564"/>
            <a:ext cx="2610426" cy="1661943"/>
          </a:xfrm>
          <a:prstGeom prst="rect">
            <a:avLst/>
          </a:prstGeom>
        </p:spPr>
      </p:pic>
      <p:pic>
        <p:nvPicPr>
          <p:cNvPr id="9" name="Imagen 8">
            <a:extLst>
              <a:ext uri="{FF2B5EF4-FFF2-40B4-BE49-F238E27FC236}">
                <a16:creationId xmlns:a16="http://schemas.microsoft.com/office/drawing/2014/main" id="{62C51141-8A57-614D-A035-07A5603D3990}"/>
              </a:ext>
            </a:extLst>
          </p:cNvPr>
          <p:cNvPicPr>
            <a:picLocks noChangeAspect="1"/>
          </p:cNvPicPr>
          <p:nvPr/>
        </p:nvPicPr>
        <p:blipFill>
          <a:blip r:embed="rId5"/>
          <a:stretch>
            <a:fillRect/>
          </a:stretch>
        </p:blipFill>
        <p:spPr>
          <a:xfrm>
            <a:off x="6332927" y="6480821"/>
            <a:ext cx="5600700" cy="304800"/>
          </a:xfrm>
          <a:prstGeom prst="rect">
            <a:avLst/>
          </a:prstGeom>
        </p:spPr>
      </p:pic>
      <p:pic>
        <p:nvPicPr>
          <p:cNvPr id="11" name="Imagen 10">
            <a:extLst>
              <a:ext uri="{FF2B5EF4-FFF2-40B4-BE49-F238E27FC236}">
                <a16:creationId xmlns:a16="http://schemas.microsoft.com/office/drawing/2014/main" id="{24C4DDDD-0786-FB45-BC91-AAC0066E68DD}"/>
              </a:ext>
            </a:extLst>
          </p:cNvPr>
          <p:cNvPicPr>
            <a:picLocks noChangeAspect="1"/>
          </p:cNvPicPr>
          <p:nvPr/>
        </p:nvPicPr>
        <p:blipFill>
          <a:blip r:embed="rId6"/>
          <a:stretch>
            <a:fillRect/>
          </a:stretch>
        </p:blipFill>
        <p:spPr>
          <a:xfrm>
            <a:off x="3940312" y="3132915"/>
            <a:ext cx="1828799" cy="1828799"/>
          </a:xfrm>
          <a:prstGeom prst="rect">
            <a:avLst/>
          </a:prstGeom>
        </p:spPr>
      </p:pic>
      <p:pic>
        <p:nvPicPr>
          <p:cNvPr id="13" name="Imagen 12">
            <a:extLst>
              <a:ext uri="{FF2B5EF4-FFF2-40B4-BE49-F238E27FC236}">
                <a16:creationId xmlns:a16="http://schemas.microsoft.com/office/drawing/2014/main" id="{0BC5E9CA-C2C6-A948-B9F5-179DC4593FA2}"/>
              </a:ext>
            </a:extLst>
          </p:cNvPr>
          <p:cNvPicPr>
            <a:picLocks noChangeAspect="1"/>
          </p:cNvPicPr>
          <p:nvPr/>
        </p:nvPicPr>
        <p:blipFill>
          <a:blip r:embed="rId7"/>
          <a:stretch>
            <a:fillRect/>
          </a:stretch>
        </p:blipFill>
        <p:spPr>
          <a:xfrm>
            <a:off x="6729348" y="3253063"/>
            <a:ext cx="1588503" cy="1588503"/>
          </a:xfrm>
          <a:prstGeom prst="rect">
            <a:avLst/>
          </a:prstGeom>
        </p:spPr>
      </p:pic>
      <p:pic>
        <p:nvPicPr>
          <p:cNvPr id="14" name="Imagen 13">
            <a:extLst>
              <a:ext uri="{FF2B5EF4-FFF2-40B4-BE49-F238E27FC236}">
                <a16:creationId xmlns:a16="http://schemas.microsoft.com/office/drawing/2014/main" id="{06A42781-E2AF-8A45-9FA7-6F2C1CA8A41A}"/>
              </a:ext>
            </a:extLst>
          </p:cNvPr>
          <p:cNvPicPr>
            <a:picLocks noChangeAspect="1"/>
          </p:cNvPicPr>
          <p:nvPr/>
        </p:nvPicPr>
        <p:blipFill>
          <a:blip r:embed="rId8"/>
          <a:stretch>
            <a:fillRect/>
          </a:stretch>
        </p:blipFill>
        <p:spPr>
          <a:xfrm>
            <a:off x="9248821" y="3009093"/>
            <a:ext cx="2076442" cy="2076442"/>
          </a:xfrm>
          <a:prstGeom prst="rect">
            <a:avLst/>
          </a:prstGeom>
        </p:spPr>
      </p:pic>
      <p:sp>
        <p:nvSpPr>
          <p:cNvPr id="15" name="CuadroTexto 14">
            <a:extLst>
              <a:ext uri="{FF2B5EF4-FFF2-40B4-BE49-F238E27FC236}">
                <a16:creationId xmlns:a16="http://schemas.microsoft.com/office/drawing/2014/main" id="{E4E78DF0-F988-9F49-830F-7FF608ABE8AA}"/>
              </a:ext>
            </a:extLst>
          </p:cNvPr>
          <p:cNvSpPr txBox="1"/>
          <p:nvPr/>
        </p:nvSpPr>
        <p:spPr>
          <a:xfrm>
            <a:off x="435818" y="37242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Para qué</a:t>
            </a:r>
            <a:endParaRPr lang="es-MX" sz="3200" spc="-150" dirty="0">
              <a:solidFill>
                <a:srgbClr val="002060"/>
              </a:solidFill>
              <a:latin typeface="Barlow" pitchFamily="2" charset="77"/>
            </a:endParaRPr>
          </a:p>
        </p:txBody>
      </p:sp>
      <p:sp>
        <p:nvSpPr>
          <p:cNvPr id="16" name="CuadroTexto 15">
            <a:extLst>
              <a:ext uri="{FF2B5EF4-FFF2-40B4-BE49-F238E27FC236}">
                <a16:creationId xmlns:a16="http://schemas.microsoft.com/office/drawing/2014/main" id="{D3603BE6-F71B-8C47-8120-009528AA6451}"/>
              </a:ext>
            </a:extLst>
          </p:cNvPr>
          <p:cNvSpPr txBox="1"/>
          <p:nvPr/>
        </p:nvSpPr>
        <p:spPr>
          <a:xfrm>
            <a:off x="2295341" y="341650"/>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se gasta?</a:t>
            </a:r>
          </a:p>
        </p:txBody>
      </p:sp>
      <p:sp>
        <p:nvSpPr>
          <p:cNvPr id="17" name="CuadroTexto 16">
            <a:extLst>
              <a:ext uri="{FF2B5EF4-FFF2-40B4-BE49-F238E27FC236}">
                <a16:creationId xmlns:a16="http://schemas.microsoft.com/office/drawing/2014/main" id="{CD66C5AD-F0F8-1B42-B5C3-0EFB60005F2F}"/>
              </a:ext>
            </a:extLst>
          </p:cNvPr>
          <p:cNvSpPr txBox="1"/>
          <p:nvPr/>
        </p:nvSpPr>
        <p:spPr>
          <a:xfrm>
            <a:off x="321102" y="1013225"/>
            <a:ext cx="7691362" cy="461665"/>
          </a:xfrm>
          <a:prstGeom prst="rect">
            <a:avLst/>
          </a:prstGeom>
          <a:noFill/>
        </p:spPr>
        <p:txBody>
          <a:bodyPr wrap="square" rtlCol="0">
            <a:spAutoFit/>
          </a:bodyPr>
          <a:lstStyle/>
          <a:p>
            <a:pPr algn="ctr" fontAlgn="ctr"/>
            <a:r>
              <a:rPr lang="es-MX" sz="2400" b="1" dirty="0">
                <a:solidFill>
                  <a:srgbClr val="002060"/>
                </a:solidFill>
                <a:latin typeface="Barlow Light"/>
              </a:rPr>
              <a:t>Presupuesto de Egresos para el Ejercicio Fiscal 2024</a:t>
            </a:r>
          </a:p>
        </p:txBody>
      </p:sp>
      <p:sp>
        <p:nvSpPr>
          <p:cNvPr id="18" name="CuadroTexto 17">
            <a:extLst>
              <a:ext uri="{FF2B5EF4-FFF2-40B4-BE49-F238E27FC236}">
                <a16:creationId xmlns:a16="http://schemas.microsoft.com/office/drawing/2014/main" id="{3E15BBAE-79A9-F946-8218-56C3730200E2}"/>
              </a:ext>
            </a:extLst>
          </p:cNvPr>
          <p:cNvSpPr txBox="1"/>
          <p:nvPr/>
        </p:nvSpPr>
        <p:spPr>
          <a:xfrm>
            <a:off x="435818" y="1597360"/>
            <a:ext cx="4758591" cy="461665"/>
          </a:xfrm>
          <a:prstGeom prst="rect">
            <a:avLst/>
          </a:prstGeom>
          <a:noFill/>
        </p:spPr>
        <p:txBody>
          <a:bodyPr wrap="square" rtlCol="0">
            <a:spAutoFit/>
          </a:bodyPr>
          <a:lstStyle/>
          <a:p>
            <a:pPr algn="ctr" fontAlgn="ctr"/>
            <a:r>
              <a:rPr lang="es-MX" sz="2400" b="1" dirty="0">
                <a:solidFill>
                  <a:srgbClr val="002060"/>
                </a:solidFill>
                <a:latin typeface="Barlow" pitchFamily="2" charset="77"/>
              </a:rPr>
              <a:t>Clasificador Funcional del Gasto</a:t>
            </a:r>
          </a:p>
        </p:txBody>
      </p:sp>
      <p:sp>
        <p:nvSpPr>
          <p:cNvPr id="19" name="CuadroTexto 18">
            <a:extLst>
              <a:ext uri="{FF2B5EF4-FFF2-40B4-BE49-F238E27FC236}">
                <a16:creationId xmlns:a16="http://schemas.microsoft.com/office/drawing/2014/main" id="{D58A18D1-24D3-E84C-B352-8E76A1A37F25}"/>
              </a:ext>
            </a:extLst>
          </p:cNvPr>
          <p:cNvSpPr txBox="1"/>
          <p:nvPr/>
        </p:nvSpPr>
        <p:spPr>
          <a:xfrm>
            <a:off x="4092509" y="2228303"/>
            <a:ext cx="4225342" cy="646331"/>
          </a:xfrm>
          <a:prstGeom prst="rect">
            <a:avLst/>
          </a:prstGeom>
          <a:noFill/>
        </p:spPr>
        <p:txBody>
          <a:bodyPr wrap="square" rtlCol="0">
            <a:spAutoFit/>
          </a:bodyPr>
          <a:lstStyle/>
          <a:p>
            <a:r>
              <a:rPr lang="es-MX" sz="3600" b="1" dirty="0">
                <a:solidFill>
                  <a:srgbClr val="002060"/>
                </a:solidFill>
                <a:latin typeface="Barlow" pitchFamily="2" charset="77"/>
              </a:rPr>
              <a:t>$5, 979,145,199.00</a:t>
            </a:r>
            <a:r>
              <a:rPr lang="es-MX" b="1" dirty="0">
                <a:solidFill>
                  <a:srgbClr val="000000"/>
                </a:solidFill>
                <a:latin typeface="Barlow Light"/>
              </a:rPr>
              <a:t> </a:t>
            </a:r>
            <a:endParaRPr lang="es-MX" dirty="0"/>
          </a:p>
        </p:txBody>
      </p:sp>
      <p:sp>
        <p:nvSpPr>
          <p:cNvPr id="20" name="CuadroTexto 19">
            <a:extLst>
              <a:ext uri="{FF2B5EF4-FFF2-40B4-BE49-F238E27FC236}">
                <a16:creationId xmlns:a16="http://schemas.microsoft.com/office/drawing/2014/main" id="{8A0A48ED-5280-4C49-86DE-F552D1D57D2A}"/>
              </a:ext>
            </a:extLst>
          </p:cNvPr>
          <p:cNvSpPr txBox="1"/>
          <p:nvPr/>
        </p:nvSpPr>
        <p:spPr>
          <a:xfrm>
            <a:off x="693815" y="5250899"/>
            <a:ext cx="2417210" cy="461665"/>
          </a:xfrm>
          <a:prstGeom prst="rect">
            <a:avLst/>
          </a:prstGeom>
          <a:noFill/>
        </p:spPr>
        <p:txBody>
          <a:bodyPr wrap="square" rtlCol="0">
            <a:spAutoFit/>
          </a:bodyPr>
          <a:lstStyle/>
          <a:p>
            <a:pPr algn="ctr"/>
            <a:r>
              <a:rPr lang="es-MX" sz="2400" dirty="0">
                <a:solidFill>
                  <a:srgbClr val="002060"/>
                </a:solidFill>
                <a:latin typeface="Barlow" pitchFamily="2" charset="77"/>
              </a:rPr>
              <a:t>GOBIERNO</a:t>
            </a:r>
            <a:endParaRPr lang="es-MX" sz="2400" dirty="0"/>
          </a:p>
        </p:txBody>
      </p:sp>
      <p:sp>
        <p:nvSpPr>
          <p:cNvPr id="21" name="CuadroTexto 20">
            <a:extLst>
              <a:ext uri="{FF2B5EF4-FFF2-40B4-BE49-F238E27FC236}">
                <a16:creationId xmlns:a16="http://schemas.microsoft.com/office/drawing/2014/main" id="{C335E7A8-4E49-064D-8336-173BDE584DA6}"/>
              </a:ext>
            </a:extLst>
          </p:cNvPr>
          <p:cNvSpPr txBox="1"/>
          <p:nvPr/>
        </p:nvSpPr>
        <p:spPr>
          <a:xfrm>
            <a:off x="3646106" y="5187201"/>
            <a:ext cx="2417210" cy="830997"/>
          </a:xfrm>
          <a:prstGeom prst="rect">
            <a:avLst/>
          </a:prstGeom>
          <a:noFill/>
        </p:spPr>
        <p:txBody>
          <a:bodyPr wrap="square" rtlCol="0">
            <a:spAutoFit/>
          </a:bodyPr>
          <a:lstStyle/>
          <a:p>
            <a:pPr algn="ctr"/>
            <a:r>
              <a:rPr lang="es-MX" sz="2400" dirty="0">
                <a:solidFill>
                  <a:srgbClr val="002060"/>
                </a:solidFill>
                <a:latin typeface="Barlow" pitchFamily="2" charset="77"/>
              </a:rPr>
              <a:t>DESARROLLO SOCIAL</a:t>
            </a:r>
            <a:endParaRPr lang="es-MX" sz="2400" dirty="0"/>
          </a:p>
        </p:txBody>
      </p:sp>
      <p:sp>
        <p:nvSpPr>
          <p:cNvPr id="22" name="CuadroTexto 21">
            <a:extLst>
              <a:ext uri="{FF2B5EF4-FFF2-40B4-BE49-F238E27FC236}">
                <a16:creationId xmlns:a16="http://schemas.microsoft.com/office/drawing/2014/main" id="{82C1B0B4-2D21-C646-99C6-83378EC7B7A7}"/>
              </a:ext>
            </a:extLst>
          </p:cNvPr>
          <p:cNvSpPr txBox="1"/>
          <p:nvPr/>
        </p:nvSpPr>
        <p:spPr>
          <a:xfrm>
            <a:off x="6328257" y="5140960"/>
            <a:ext cx="2417210" cy="830997"/>
          </a:xfrm>
          <a:prstGeom prst="rect">
            <a:avLst/>
          </a:prstGeom>
          <a:noFill/>
        </p:spPr>
        <p:txBody>
          <a:bodyPr wrap="square" rtlCol="0">
            <a:spAutoFit/>
          </a:bodyPr>
          <a:lstStyle/>
          <a:p>
            <a:pPr algn="ctr"/>
            <a:r>
              <a:rPr lang="es-MX" sz="2400" dirty="0">
                <a:solidFill>
                  <a:srgbClr val="002060"/>
                </a:solidFill>
                <a:latin typeface="Barlow" pitchFamily="2" charset="77"/>
              </a:rPr>
              <a:t>DESARROLLO ECONÓMICO</a:t>
            </a:r>
            <a:endParaRPr lang="es-MX" sz="2400" dirty="0"/>
          </a:p>
        </p:txBody>
      </p:sp>
      <p:sp>
        <p:nvSpPr>
          <p:cNvPr id="23" name="CuadroTexto 22">
            <a:extLst>
              <a:ext uri="{FF2B5EF4-FFF2-40B4-BE49-F238E27FC236}">
                <a16:creationId xmlns:a16="http://schemas.microsoft.com/office/drawing/2014/main" id="{D437D620-110C-7242-9F44-C4C9F15C8165}"/>
              </a:ext>
            </a:extLst>
          </p:cNvPr>
          <p:cNvSpPr txBox="1"/>
          <p:nvPr/>
        </p:nvSpPr>
        <p:spPr>
          <a:xfrm>
            <a:off x="9123982" y="5250899"/>
            <a:ext cx="2417210" cy="461665"/>
          </a:xfrm>
          <a:prstGeom prst="rect">
            <a:avLst/>
          </a:prstGeom>
          <a:noFill/>
        </p:spPr>
        <p:txBody>
          <a:bodyPr wrap="square" rtlCol="0">
            <a:spAutoFit/>
          </a:bodyPr>
          <a:lstStyle/>
          <a:p>
            <a:pPr algn="ctr"/>
            <a:r>
              <a:rPr lang="es-MX" sz="2400" dirty="0">
                <a:solidFill>
                  <a:srgbClr val="002060"/>
                </a:solidFill>
                <a:latin typeface="Barlow" pitchFamily="2" charset="77"/>
              </a:rPr>
              <a:t>OTROS</a:t>
            </a:r>
            <a:endParaRPr lang="es-MX" sz="2400" dirty="0"/>
          </a:p>
        </p:txBody>
      </p:sp>
      <p:sp>
        <p:nvSpPr>
          <p:cNvPr id="24" name="CuadroTexto 23">
            <a:extLst>
              <a:ext uri="{FF2B5EF4-FFF2-40B4-BE49-F238E27FC236}">
                <a16:creationId xmlns:a16="http://schemas.microsoft.com/office/drawing/2014/main" id="{549BF9CB-3365-1C4A-B648-BF6D8AEDA55E}"/>
              </a:ext>
            </a:extLst>
          </p:cNvPr>
          <p:cNvSpPr txBox="1"/>
          <p:nvPr/>
        </p:nvSpPr>
        <p:spPr>
          <a:xfrm>
            <a:off x="435818" y="5712564"/>
            <a:ext cx="2843917" cy="400110"/>
          </a:xfrm>
          <a:prstGeom prst="rect">
            <a:avLst/>
          </a:prstGeom>
          <a:noFill/>
        </p:spPr>
        <p:txBody>
          <a:bodyPr wrap="square" rtlCol="0">
            <a:spAutoFit/>
          </a:bodyPr>
          <a:lstStyle/>
          <a:p>
            <a:pPr algn="ctr"/>
            <a:r>
              <a:rPr lang="es-MX" sz="2000" dirty="0">
                <a:solidFill>
                  <a:srgbClr val="000000"/>
                </a:solidFill>
                <a:latin typeface="Barlow Light"/>
              </a:rPr>
              <a:t>$</a:t>
            </a:r>
            <a:r>
              <a:rPr lang="es-MX" sz="1800" b="0" i="0" u="none" strike="noStrike" dirty="0">
                <a:solidFill>
                  <a:srgbClr val="000000"/>
                </a:solidFill>
                <a:effectLst/>
                <a:latin typeface="Barlow Light" panose="00000400000000000000" pitchFamily="2" charset="0"/>
              </a:rPr>
              <a:t>2,275,870,703.00 </a:t>
            </a:r>
            <a:r>
              <a:rPr lang="es-MX" sz="2000" dirty="0">
                <a:solidFill>
                  <a:srgbClr val="000000"/>
                </a:solidFill>
                <a:latin typeface="Barlow Light"/>
              </a:rPr>
              <a:t> </a:t>
            </a:r>
            <a:endParaRPr lang="es-MX" sz="2000" dirty="0"/>
          </a:p>
        </p:txBody>
      </p:sp>
      <p:sp>
        <p:nvSpPr>
          <p:cNvPr id="25" name="CuadroTexto 24">
            <a:extLst>
              <a:ext uri="{FF2B5EF4-FFF2-40B4-BE49-F238E27FC236}">
                <a16:creationId xmlns:a16="http://schemas.microsoft.com/office/drawing/2014/main" id="{132130D6-BF4E-A140-8ED1-4CF5D7386B84}"/>
              </a:ext>
            </a:extLst>
          </p:cNvPr>
          <p:cNvSpPr txBox="1"/>
          <p:nvPr/>
        </p:nvSpPr>
        <p:spPr>
          <a:xfrm>
            <a:off x="3432753" y="5943263"/>
            <a:ext cx="2843917" cy="400110"/>
          </a:xfrm>
          <a:prstGeom prst="rect">
            <a:avLst/>
          </a:prstGeom>
          <a:noFill/>
        </p:spPr>
        <p:txBody>
          <a:bodyPr wrap="square" rtlCol="0">
            <a:spAutoFit/>
          </a:bodyPr>
          <a:lstStyle/>
          <a:p>
            <a:pPr algn="ctr"/>
            <a:r>
              <a:rPr lang="es-MX" sz="2000" dirty="0">
                <a:solidFill>
                  <a:srgbClr val="000000"/>
                </a:solidFill>
                <a:latin typeface="Barlow Light"/>
              </a:rPr>
              <a:t>$</a:t>
            </a:r>
            <a:r>
              <a:rPr lang="es-MX" sz="1800" b="0" i="0" u="none" strike="noStrike" dirty="0">
                <a:solidFill>
                  <a:srgbClr val="000000"/>
                </a:solidFill>
                <a:effectLst/>
                <a:latin typeface="Barlow Light" panose="00000400000000000000" pitchFamily="2" charset="0"/>
              </a:rPr>
              <a:t>3,410,773,224.00  </a:t>
            </a:r>
            <a:endParaRPr lang="es-MX" sz="2000" dirty="0"/>
          </a:p>
        </p:txBody>
      </p:sp>
      <p:sp>
        <p:nvSpPr>
          <p:cNvPr id="26" name="CuadroTexto 25">
            <a:extLst>
              <a:ext uri="{FF2B5EF4-FFF2-40B4-BE49-F238E27FC236}">
                <a16:creationId xmlns:a16="http://schemas.microsoft.com/office/drawing/2014/main" id="{AD7CEAD5-CD3B-AE49-9595-3289DD905152}"/>
              </a:ext>
            </a:extLst>
          </p:cNvPr>
          <p:cNvSpPr txBox="1"/>
          <p:nvPr/>
        </p:nvSpPr>
        <p:spPr>
          <a:xfrm>
            <a:off x="6328257" y="5943263"/>
            <a:ext cx="2392574" cy="400110"/>
          </a:xfrm>
          <a:prstGeom prst="rect">
            <a:avLst/>
          </a:prstGeom>
          <a:noFill/>
        </p:spPr>
        <p:txBody>
          <a:bodyPr wrap="square" rtlCol="0">
            <a:spAutoFit/>
          </a:bodyPr>
          <a:lstStyle/>
          <a:p>
            <a:pPr algn="ctr"/>
            <a:r>
              <a:rPr lang="es-MX" sz="2000" dirty="0">
                <a:solidFill>
                  <a:srgbClr val="000000"/>
                </a:solidFill>
                <a:latin typeface="Barlow Light"/>
              </a:rPr>
              <a:t>$</a:t>
            </a:r>
            <a:r>
              <a:rPr lang="es-MX" sz="1800" b="0" i="0" u="none" strike="noStrike" dirty="0">
                <a:solidFill>
                  <a:srgbClr val="000000"/>
                </a:solidFill>
                <a:effectLst/>
                <a:latin typeface="Barlow Light" panose="00000400000000000000" pitchFamily="2" charset="0"/>
              </a:rPr>
              <a:t>230,987,933.00 </a:t>
            </a:r>
            <a:r>
              <a:rPr lang="es-MX" sz="2000" dirty="0">
                <a:solidFill>
                  <a:srgbClr val="000000"/>
                </a:solidFill>
                <a:latin typeface="Barlow Light"/>
              </a:rPr>
              <a:t> </a:t>
            </a:r>
            <a:endParaRPr lang="es-MX" sz="2000" dirty="0"/>
          </a:p>
        </p:txBody>
      </p:sp>
      <p:sp>
        <p:nvSpPr>
          <p:cNvPr id="27" name="CuadroTexto 26">
            <a:extLst>
              <a:ext uri="{FF2B5EF4-FFF2-40B4-BE49-F238E27FC236}">
                <a16:creationId xmlns:a16="http://schemas.microsoft.com/office/drawing/2014/main" id="{9AC16C84-4430-3642-83CE-7FD6964B97E2}"/>
              </a:ext>
            </a:extLst>
          </p:cNvPr>
          <p:cNvSpPr txBox="1"/>
          <p:nvPr/>
        </p:nvSpPr>
        <p:spPr>
          <a:xfrm>
            <a:off x="8962216" y="5677873"/>
            <a:ext cx="2843917" cy="400110"/>
          </a:xfrm>
          <a:prstGeom prst="rect">
            <a:avLst/>
          </a:prstGeom>
          <a:noFill/>
        </p:spPr>
        <p:txBody>
          <a:bodyPr wrap="square" rtlCol="0">
            <a:spAutoFit/>
          </a:bodyPr>
          <a:lstStyle/>
          <a:p>
            <a:pPr algn="ctr"/>
            <a:r>
              <a:rPr lang="es-MX" sz="2000" dirty="0">
                <a:solidFill>
                  <a:srgbClr val="000000"/>
                </a:solidFill>
                <a:latin typeface="Barlow Light"/>
              </a:rPr>
              <a:t>$</a:t>
            </a:r>
            <a:r>
              <a:rPr lang="es-MX" sz="1800" b="0" i="0" u="none" strike="noStrike" dirty="0">
                <a:solidFill>
                  <a:srgbClr val="000000"/>
                </a:solidFill>
                <a:effectLst/>
                <a:latin typeface="Barlow Light" panose="00000400000000000000" pitchFamily="2" charset="0"/>
              </a:rPr>
              <a:t>61,513,339.00  </a:t>
            </a:r>
            <a:endParaRPr lang="es-MX" sz="2000" dirty="0"/>
          </a:p>
        </p:txBody>
      </p:sp>
    </p:spTree>
    <p:extLst>
      <p:ext uri="{BB962C8B-B14F-4D97-AF65-F5344CB8AC3E}">
        <p14:creationId xmlns:p14="http://schemas.microsoft.com/office/powerpoint/2010/main" val="138277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8D16AE1-EA20-4344-9E43-85FD0D295089}"/>
              </a:ext>
            </a:extLst>
          </p:cNvPr>
          <p:cNvPicPr>
            <a:picLocks noChangeAspect="1"/>
          </p:cNvPicPr>
          <p:nvPr/>
        </p:nvPicPr>
        <p:blipFill>
          <a:blip r:embed="rId3"/>
          <a:stretch>
            <a:fillRect/>
          </a:stretch>
        </p:blipFill>
        <p:spPr>
          <a:xfrm>
            <a:off x="9323201" y="218564"/>
            <a:ext cx="2610426" cy="1661943"/>
          </a:xfrm>
          <a:prstGeom prst="rect">
            <a:avLst/>
          </a:prstGeom>
        </p:spPr>
      </p:pic>
      <p:pic>
        <p:nvPicPr>
          <p:cNvPr id="5" name="Imagen 4">
            <a:extLst>
              <a:ext uri="{FF2B5EF4-FFF2-40B4-BE49-F238E27FC236}">
                <a16:creationId xmlns:a16="http://schemas.microsoft.com/office/drawing/2014/main" id="{7E0CA9C2-5F51-D648-B68F-FF0B6501FC87}"/>
              </a:ext>
            </a:extLst>
          </p:cNvPr>
          <p:cNvPicPr>
            <a:picLocks noChangeAspect="1"/>
          </p:cNvPicPr>
          <p:nvPr/>
        </p:nvPicPr>
        <p:blipFill>
          <a:blip r:embed="rId4"/>
          <a:stretch>
            <a:fillRect/>
          </a:stretch>
        </p:blipFill>
        <p:spPr>
          <a:xfrm>
            <a:off x="6332927" y="6480821"/>
            <a:ext cx="5600700" cy="304800"/>
          </a:xfrm>
          <a:prstGeom prst="rect">
            <a:avLst/>
          </a:prstGeom>
        </p:spPr>
      </p:pic>
      <p:pic>
        <p:nvPicPr>
          <p:cNvPr id="8" name="Imagen 7">
            <a:extLst>
              <a:ext uri="{FF2B5EF4-FFF2-40B4-BE49-F238E27FC236}">
                <a16:creationId xmlns:a16="http://schemas.microsoft.com/office/drawing/2014/main" id="{C3856FCA-8E94-DA4C-B45A-1A39FD9F19C3}"/>
              </a:ext>
            </a:extLst>
          </p:cNvPr>
          <p:cNvPicPr>
            <a:picLocks noChangeAspect="1"/>
          </p:cNvPicPr>
          <p:nvPr/>
        </p:nvPicPr>
        <p:blipFill>
          <a:blip r:embed="rId5"/>
          <a:stretch>
            <a:fillRect/>
          </a:stretch>
        </p:blipFill>
        <p:spPr>
          <a:xfrm>
            <a:off x="-284610" y="162436"/>
            <a:ext cx="6143684" cy="6318385"/>
          </a:xfrm>
          <a:prstGeom prst="rect">
            <a:avLst/>
          </a:prstGeom>
        </p:spPr>
      </p:pic>
      <p:pic>
        <p:nvPicPr>
          <p:cNvPr id="7" name="Imagen 6">
            <a:extLst>
              <a:ext uri="{FF2B5EF4-FFF2-40B4-BE49-F238E27FC236}">
                <a16:creationId xmlns:a16="http://schemas.microsoft.com/office/drawing/2014/main" id="{038C9C37-57B9-8242-A29E-F7C38C2E13E5}"/>
              </a:ext>
            </a:extLst>
          </p:cNvPr>
          <p:cNvPicPr>
            <a:picLocks noChangeAspect="1"/>
          </p:cNvPicPr>
          <p:nvPr/>
        </p:nvPicPr>
        <p:blipFill>
          <a:blip r:embed="rId6"/>
          <a:stretch>
            <a:fillRect/>
          </a:stretch>
        </p:blipFill>
        <p:spPr>
          <a:xfrm>
            <a:off x="1481974" y="218564"/>
            <a:ext cx="3117930" cy="6598110"/>
          </a:xfrm>
          <a:prstGeom prst="rect">
            <a:avLst/>
          </a:prstGeom>
        </p:spPr>
      </p:pic>
      <p:sp>
        <p:nvSpPr>
          <p:cNvPr id="11" name="CuadroTexto 10">
            <a:extLst>
              <a:ext uri="{FF2B5EF4-FFF2-40B4-BE49-F238E27FC236}">
                <a16:creationId xmlns:a16="http://schemas.microsoft.com/office/drawing/2014/main" id="{B64AAED3-A431-9B45-809B-9CDB9A17D50B}"/>
              </a:ext>
            </a:extLst>
          </p:cNvPr>
          <p:cNvSpPr txBox="1"/>
          <p:nvPr/>
        </p:nvSpPr>
        <p:spPr>
          <a:xfrm>
            <a:off x="5687262" y="1318771"/>
            <a:ext cx="3960511" cy="830997"/>
          </a:xfrm>
          <a:prstGeom prst="rect">
            <a:avLst/>
          </a:prstGeom>
          <a:noFill/>
        </p:spPr>
        <p:txBody>
          <a:bodyPr wrap="square" rtlCol="0">
            <a:spAutoFit/>
          </a:bodyPr>
          <a:lstStyle/>
          <a:p>
            <a:r>
              <a:rPr lang="es-MX" sz="4800" spc="-150" dirty="0">
                <a:solidFill>
                  <a:srgbClr val="002060"/>
                </a:solidFill>
                <a:latin typeface="Barlow" pitchFamily="2" charset="77"/>
              </a:rPr>
              <a:t>¿Qué pueden</a:t>
            </a:r>
          </a:p>
        </p:txBody>
      </p:sp>
      <p:sp>
        <p:nvSpPr>
          <p:cNvPr id="12" name="CuadroTexto 11">
            <a:extLst>
              <a:ext uri="{FF2B5EF4-FFF2-40B4-BE49-F238E27FC236}">
                <a16:creationId xmlns:a16="http://schemas.microsoft.com/office/drawing/2014/main" id="{EF34D715-9528-B844-93ED-15FF4D7ED630}"/>
              </a:ext>
            </a:extLst>
          </p:cNvPr>
          <p:cNvSpPr txBox="1"/>
          <p:nvPr/>
        </p:nvSpPr>
        <p:spPr>
          <a:xfrm>
            <a:off x="6350600" y="1849494"/>
            <a:ext cx="3297173" cy="830997"/>
          </a:xfrm>
          <a:prstGeom prst="rect">
            <a:avLst/>
          </a:prstGeom>
          <a:noFill/>
        </p:spPr>
        <p:txBody>
          <a:bodyPr wrap="square" rtlCol="0">
            <a:spAutoFit/>
          </a:bodyPr>
          <a:lstStyle/>
          <a:p>
            <a:r>
              <a:rPr lang="es-MX" sz="4800" b="1" spc="-150" dirty="0">
                <a:solidFill>
                  <a:srgbClr val="002060"/>
                </a:solidFill>
                <a:latin typeface="Barlow" pitchFamily="2" charset="77"/>
              </a:rPr>
              <a:t>hacer los</a:t>
            </a:r>
          </a:p>
        </p:txBody>
      </p:sp>
      <p:sp>
        <p:nvSpPr>
          <p:cNvPr id="13" name="CuadroTexto 12">
            <a:extLst>
              <a:ext uri="{FF2B5EF4-FFF2-40B4-BE49-F238E27FC236}">
                <a16:creationId xmlns:a16="http://schemas.microsoft.com/office/drawing/2014/main" id="{8741DD87-A2B2-E845-9B61-3BEE267AFC45}"/>
              </a:ext>
            </a:extLst>
          </p:cNvPr>
          <p:cNvSpPr txBox="1"/>
          <p:nvPr/>
        </p:nvSpPr>
        <p:spPr>
          <a:xfrm>
            <a:off x="6620095" y="2346931"/>
            <a:ext cx="3334463" cy="830997"/>
          </a:xfrm>
          <a:prstGeom prst="rect">
            <a:avLst/>
          </a:prstGeom>
          <a:noFill/>
        </p:spPr>
        <p:txBody>
          <a:bodyPr wrap="square" rtlCol="0">
            <a:spAutoFit/>
          </a:bodyPr>
          <a:lstStyle/>
          <a:p>
            <a:r>
              <a:rPr lang="es-MX" sz="4800" spc="-150" dirty="0">
                <a:solidFill>
                  <a:srgbClr val="002060"/>
                </a:solidFill>
                <a:latin typeface="Barlow" pitchFamily="2" charset="77"/>
              </a:rPr>
              <a:t>ciudadanos?</a:t>
            </a:r>
          </a:p>
        </p:txBody>
      </p:sp>
      <p:sp>
        <p:nvSpPr>
          <p:cNvPr id="14" name="CuadroTexto 13">
            <a:extLst>
              <a:ext uri="{FF2B5EF4-FFF2-40B4-BE49-F238E27FC236}">
                <a16:creationId xmlns:a16="http://schemas.microsoft.com/office/drawing/2014/main" id="{A353BB82-7D06-4543-80A7-2831945FFBD9}"/>
              </a:ext>
            </a:extLst>
          </p:cNvPr>
          <p:cNvSpPr txBox="1"/>
          <p:nvPr/>
        </p:nvSpPr>
        <p:spPr>
          <a:xfrm>
            <a:off x="6144400" y="3144817"/>
            <a:ext cx="5464020" cy="2308324"/>
          </a:xfrm>
          <a:prstGeom prst="rect">
            <a:avLst/>
          </a:prstGeom>
          <a:noFill/>
        </p:spPr>
        <p:txBody>
          <a:bodyPr wrap="square" rtlCol="0">
            <a:spAutoFit/>
          </a:bodyPr>
          <a:lstStyle/>
          <a:p>
            <a:pPr algn="just"/>
            <a:r>
              <a:rPr lang="es-MX" sz="2400" dirty="0">
                <a:solidFill>
                  <a:srgbClr val="002060"/>
                </a:solidFill>
                <a:latin typeface="Barlow Light" panose="00000400000000000000" pitchFamily="2" charset="0"/>
                <a:cs typeface="Arial" panose="020B0604020202020204" pitchFamily="34" charset="0"/>
              </a:rPr>
              <a:t>Tienen derecho a </a:t>
            </a:r>
            <a:r>
              <a:rPr lang="es-MX" sz="2400" dirty="0">
                <a:solidFill>
                  <a:srgbClr val="002060"/>
                </a:solidFill>
                <a:latin typeface="Barlow Medium" pitchFamily="2" charset="77"/>
                <a:cs typeface="Arial" panose="020B0604020202020204" pitchFamily="34" charset="0"/>
              </a:rPr>
              <a:t>conocer</a:t>
            </a:r>
            <a:r>
              <a:rPr lang="es-MX" sz="2400" b="1" dirty="0">
                <a:solidFill>
                  <a:srgbClr val="002060"/>
                </a:solidFill>
                <a:latin typeface="Barlow Light" panose="00000400000000000000" pitchFamily="2" charset="0"/>
                <a:cs typeface="Arial" panose="020B0604020202020204" pitchFamily="34" charset="0"/>
              </a:rPr>
              <a:t> </a:t>
            </a:r>
            <a:r>
              <a:rPr lang="es-MX" sz="2400" dirty="0">
                <a:solidFill>
                  <a:srgbClr val="002060"/>
                </a:solidFill>
                <a:latin typeface="Barlow Light" panose="00000400000000000000" pitchFamily="2" charset="0"/>
                <a:cs typeface="Arial" panose="020B0604020202020204" pitchFamily="34" charset="0"/>
              </a:rPr>
              <a:t>las finanzas públicas del Ayuntamiento, así como la </a:t>
            </a:r>
            <a:r>
              <a:rPr lang="es-MX" sz="2400" dirty="0">
                <a:solidFill>
                  <a:srgbClr val="002060"/>
                </a:solidFill>
                <a:latin typeface="Barlow Medium" pitchFamily="2" charset="77"/>
                <a:cs typeface="Arial" panose="020B0604020202020204" pitchFamily="34" charset="0"/>
              </a:rPr>
              <a:t>vigilancia, monitoreo </a:t>
            </a:r>
            <a:r>
              <a:rPr lang="es-MX" sz="2400" dirty="0">
                <a:solidFill>
                  <a:srgbClr val="002060"/>
                </a:solidFill>
                <a:latin typeface="Barlow Light" panose="00000400000000000000" pitchFamily="2" charset="0"/>
                <a:cs typeface="Arial" panose="020B0604020202020204" pitchFamily="34" charset="0"/>
              </a:rPr>
              <a:t>y </a:t>
            </a:r>
            <a:r>
              <a:rPr lang="es-MX" sz="2400" dirty="0">
                <a:solidFill>
                  <a:srgbClr val="002060"/>
                </a:solidFill>
                <a:latin typeface="Barlow Medium" pitchFamily="2" charset="77"/>
                <a:cs typeface="Arial" panose="020B0604020202020204" pitchFamily="34" charset="0"/>
              </a:rPr>
              <a:t>a las estrategias de calidad del gasto que se ejerce en los programas</a:t>
            </a:r>
            <a:r>
              <a:rPr lang="es-MX" sz="2400" dirty="0">
                <a:solidFill>
                  <a:srgbClr val="002060"/>
                </a:solidFill>
                <a:latin typeface="Barlow Light" panose="00000400000000000000" pitchFamily="2" charset="0"/>
                <a:cs typeface="Arial" panose="020B0604020202020204" pitchFamily="34" charset="0"/>
              </a:rPr>
              <a:t> para dar cumplimiento del Plan Municipal de Desarrollo.</a:t>
            </a:r>
            <a:endParaRPr lang="es-MX" sz="2400" spc="-150" dirty="0">
              <a:solidFill>
                <a:srgbClr val="002060"/>
              </a:solidFill>
              <a:latin typeface="Barlow" pitchFamily="2" charset="77"/>
            </a:endParaRPr>
          </a:p>
        </p:txBody>
      </p:sp>
    </p:spTree>
    <p:extLst>
      <p:ext uri="{BB962C8B-B14F-4D97-AF65-F5344CB8AC3E}">
        <p14:creationId xmlns:p14="http://schemas.microsoft.com/office/powerpoint/2010/main" val="93511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1B730E06-5C33-6D4A-BC7B-81C17DC6C611}"/>
              </a:ext>
            </a:extLst>
          </p:cNvPr>
          <p:cNvPicPr>
            <a:picLocks noChangeAspect="1"/>
          </p:cNvPicPr>
          <p:nvPr/>
        </p:nvPicPr>
        <p:blipFill>
          <a:blip r:embed="rId2"/>
          <a:stretch>
            <a:fillRect/>
          </a:stretch>
        </p:blipFill>
        <p:spPr>
          <a:xfrm>
            <a:off x="9571557" y="97478"/>
            <a:ext cx="2440047" cy="1553470"/>
          </a:xfrm>
          <a:prstGeom prst="rect">
            <a:avLst/>
          </a:prstGeom>
        </p:spPr>
      </p:pic>
      <p:sp>
        <p:nvSpPr>
          <p:cNvPr id="11" name="CuadroTexto 10">
            <a:extLst>
              <a:ext uri="{FF2B5EF4-FFF2-40B4-BE49-F238E27FC236}">
                <a16:creationId xmlns:a16="http://schemas.microsoft.com/office/drawing/2014/main" id="{57642247-0D48-4049-A96F-2AE7A6C25016}"/>
              </a:ext>
            </a:extLst>
          </p:cNvPr>
          <p:cNvSpPr txBox="1"/>
          <p:nvPr/>
        </p:nvSpPr>
        <p:spPr>
          <a:xfrm>
            <a:off x="456712" y="1218643"/>
            <a:ext cx="2440047"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la ley</a:t>
            </a:r>
          </a:p>
        </p:txBody>
      </p:sp>
      <p:sp>
        <p:nvSpPr>
          <p:cNvPr id="12" name="CuadroTexto 11">
            <a:extLst>
              <a:ext uri="{FF2B5EF4-FFF2-40B4-BE49-F238E27FC236}">
                <a16:creationId xmlns:a16="http://schemas.microsoft.com/office/drawing/2014/main" id="{210F2810-0468-B343-918F-B77DD1D744CB}"/>
              </a:ext>
            </a:extLst>
          </p:cNvPr>
          <p:cNvSpPr txBox="1"/>
          <p:nvPr/>
        </p:nvSpPr>
        <p:spPr>
          <a:xfrm>
            <a:off x="955062" y="1632895"/>
            <a:ext cx="4414892" cy="707886"/>
          </a:xfrm>
          <a:prstGeom prst="rect">
            <a:avLst/>
          </a:prstGeom>
          <a:noFill/>
        </p:spPr>
        <p:txBody>
          <a:bodyPr wrap="square" rtlCol="0">
            <a:spAutoFit/>
          </a:bodyPr>
          <a:lstStyle/>
          <a:p>
            <a:r>
              <a:rPr lang="es-MX" sz="4000" b="1" spc="-150" dirty="0">
                <a:solidFill>
                  <a:srgbClr val="002060"/>
                </a:solidFill>
                <a:latin typeface="Barlow" pitchFamily="2" charset="77"/>
              </a:rPr>
              <a:t>de Ingresos y cuál</a:t>
            </a:r>
          </a:p>
        </p:txBody>
      </p:sp>
      <p:sp>
        <p:nvSpPr>
          <p:cNvPr id="17" name="CuadroTexto 16">
            <a:extLst>
              <a:ext uri="{FF2B5EF4-FFF2-40B4-BE49-F238E27FC236}">
                <a16:creationId xmlns:a16="http://schemas.microsoft.com/office/drawing/2014/main" id="{3A0DE5BF-E81F-5E4A-8A60-E3EC150DE8D4}"/>
              </a:ext>
            </a:extLst>
          </p:cNvPr>
          <p:cNvSpPr txBox="1"/>
          <p:nvPr/>
        </p:nvSpPr>
        <p:spPr>
          <a:xfrm>
            <a:off x="542558" y="2845173"/>
            <a:ext cx="4414892" cy="3447098"/>
          </a:xfrm>
          <a:prstGeom prst="rect">
            <a:avLst/>
          </a:prstGeom>
          <a:noFill/>
        </p:spPr>
        <p:txBody>
          <a:bodyPr wrap="square" rtlCol="0">
            <a:spAutoFit/>
          </a:bodyPr>
          <a:lstStyle/>
          <a:p>
            <a:pPr algn="just" defTabSz="457200">
              <a:defRPr/>
            </a:pPr>
            <a:r>
              <a:rPr lang="es-MX" sz="2000" dirty="0">
                <a:solidFill>
                  <a:srgbClr val="002060"/>
                </a:solidFill>
                <a:latin typeface="Barlow Light" pitchFamily="2" charset="77"/>
                <a:cs typeface="Barlow SemiBold"/>
              </a:rPr>
              <a:t>Es un </a:t>
            </a:r>
            <a:r>
              <a:rPr lang="es-MX" sz="2000" dirty="0">
                <a:solidFill>
                  <a:srgbClr val="002060"/>
                </a:solidFill>
                <a:latin typeface="Barlow Medium" pitchFamily="2" charset="77"/>
                <a:cs typeface="Barlow SemiBold"/>
              </a:rPr>
              <a:t>documento jurídico aprobado por el H. Congreso del Estado de Yucatán</a:t>
            </a:r>
            <a:r>
              <a:rPr lang="es-MX" sz="2000" dirty="0">
                <a:solidFill>
                  <a:srgbClr val="002060"/>
                </a:solidFill>
                <a:latin typeface="Barlow Light" pitchFamily="2" charset="77"/>
                <a:cs typeface="Barlow SemiBold"/>
              </a:rPr>
              <a:t> a iniciativa del Cabildo Municipal, en el cual se establecen los montos de los ingresos del Gobierno Municipal que se estima recaudará a través de su Dirección de Finanzas y Tesorería Municipal, durante un determinado ejercicio fiscal, que va del 1 de enero al 31 de diciembre.</a:t>
            </a:r>
          </a:p>
          <a:p>
            <a:pPr algn="just"/>
            <a:endParaRPr lang="es-MX" dirty="0"/>
          </a:p>
        </p:txBody>
      </p:sp>
      <p:sp>
        <p:nvSpPr>
          <p:cNvPr id="22" name="CuadroTexto 21">
            <a:extLst>
              <a:ext uri="{FF2B5EF4-FFF2-40B4-BE49-F238E27FC236}">
                <a16:creationId xmlns:a16="http://schemas.microsoft.com/office/drawing/2014/main" id="{BB03C4C3-7C4C-1D4F-AC37-95D3ED1FF668}"/>
              </a:ext>
            </a:extLst>
          </p:cNvPr>
          <p:cNvSpPr txBox="1"/>
          <p:nvPr/>
        </p:nvSpPr>
        <p:spPr>
          <a:xfrm>
            <a:off x="571240" y="2066617"/>
            <a:ext cx="5411869" cy="707886"/>
          </a:xfrm>
          <a:prstGeom prst="rect">
            <a:avLst/>
          </a:prstGeom>
          <a:noFill/>
        </p:spPr>
        <p:txBody>
          <a:bodyPr wrap="square" rtlCol="0">
            <a:spAutoFit/>
          </a:bodyPr>
          <a:lstStyle/>
          <a:p>
            <a:r>
              <a:rPr lang="es-MX" sz="4000" b="1" spc="-150" dirty="0">
                <a:solidFill>
                  <a:srgbClr val="002060"/>
                </a:solidFill>
                <a:latin typeface="Barlow" pitchFamily="2" charset="77"/>
              </a:rPr>
              <a:t>su importancia?</a:t>
            </a:r>
          </a:p>
        </p:txBody>
      </p:sp>
      <p:pic>
        <p:nvPicPr>
          <p:cNvPr id="24" name="Imagen 23">
            <a:extLst>
              <a:ext uri="{FF2B5EF4-FFF2-40B4-BE49-F238E27FC236}">
                <a16:creationId xmlns:a16="http://schemas.microsoft.com/office/drawing/2014/main" id="{0DE323F3-7D59-0E42-B17D-776049DB121D}"/>
              </a:ext>
            </a:extLst>
          </p:cNvPr>
          <p:cNvPicPr>
            <a:picLocks noChangeAspect="1"/>
          </p:cNvPicPr>
          <p:nvPr/>
        </p:nvPicPr>
        <p:blipFill>
          <a:blip r:embed="rId3"/>
          <a:stretch>
            <a:fillRect/>
          </a:stretch>
        </p:blipFill>
        <p:spPr>
          <a:xfrm>
            <a:off x="5182615" y="989838"/>
            <a:ext cx="5497322" cy="5497322"/>
          </a:xfrm>
          <a:prstGeom prst="rect">
            <a:avLst/>
          </a:prstGeom>
        </p:spPr>
      </p:pic>
      <p:pic>
        <p:nvPicPr>
          <p:cNvPr id="21" name="Imagen 20">
            <a:extLst>
              <a:ext uri="{FF2B5EF4-FFF2-40B4-BE49-F238E27FC236}">
                <a16:creationId xmlns:a16="http://schemas.microsoft.com/office/drawing/2014/main" id="{D381CCFC-ED92-7045-87B0-432C39E2F42C}"/>
              </a:ext>
            </a:extLst>
          </p:cNvPr>
          <p:cNvPicPr>
            <a:picLocks noChangeAspect="1"/>
          </p:cNvPicPr>
          <p:nvPr/>
        </p:nvPicPr>
        <p:blipFill>
          <a:blip r:embed="rId4"/>
          <a:stretch>
            <a:fillRect/>
          </a:stretch>
        </p:blipFill>
        <p:spPr>
          <a:xfrm>
            <a:off x="4916469" y="3089084"/>
            <a:ext cx="7095135" cy="2959277"/>
          </a:xfrm>
          <a:prstGeom prst="rect">
            <a:avLst/>
          </a:prstGeom>
        </p:spPr>
      </p:pic>
      <p:pic>
        <p:nvPicPr>
          <p:cNvPr id="27" name="Imagen 26">
            <a:extLst>
              <a:ext uri="{FF2B5EF4-FFF2-40B4-BE49-F238E27FC236}">
                <a16:creationId xmlns:a16="http://schemas.microsoft.com/office/drawing/2014/main" id="{97D40D80-E751-5940-9EBD-51AF4565BEAA}"/>
              </a:ext>
            </a:extLst>
          </p:cNvPr>
          <p:cNvPicPr>
            <a:picLocks noChangeAspect="1"/>
          </p:cNvPicPr>
          <p:nvPr/>
        </p:nvPicPr>
        <p:blipFill>
          <a:blip r:embed="rId5"/>
          <a:stretch>
            <a:fillRect/>
          </a:stretch>
        </p:blipFill>
        <p:spPr>
          <a:xfrm>
            <a:off x="5873376" y="791880"/>
            <a:ext cx="3110176" cy="2762327"/>
          </a:xfrm>
          <a:prstGeom prst="rect">
            <a:avLst/>
          </a:prstGeom>
        </p:spPr>
      </p:pic>
    </p:spTree>
    <p:extLst>
      <p:ext uri="{BB962C8B-B14F-4D97-AF65-F5344CB8AC3E}">
        <p14:creationId xmlns:p14="http://schemas.microsoft.com/office/powerpoint/2010/main" val="983508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F73CFB4-C6B2-F241-97CD-B4330D8199C2}"/>
              </a:ext>
            </a:extLst>
          </p:cNvPr>
          <p:cNvPicPr>
            <a:picLocks noChangeAspect="1"/>
          </p:cNvPicPr>
          <p:nvPr/>
        </p:nvPicPr>
        <p:blipFill>
          <a:blip r:embed="rId2"/>
          <a:stretch>
            <a:fillRect/>
          </a:stretch>
        </p:blipFill>
        <p:spPr>
          <a:xfrm>
            <a:off x="9571557" y="87222"/>
            <a:ext cx="2440047" cy="1553470"/>
          </a:xfrm>
          <a:prstGeom prst="rect">
            <a:avLst/>
          </a:prstGeom>
        </p:spPr>
      </p:pic>
      <p:pic>
        <p:nvPicPr>
          <p:cNvPr id="5" name="Imagen 4">
            <a:extLst>
              <a:ext uri="{FF2B5EF4-FFF2-40B4-BE49-F238E27FC236}">
                <a16:creationId xmlns:a16="http://schemas.microsoft.com/office/drawing/2014/main" id="{CBA28E64-EF2F-F647-83BD-66ACDC487ED2}"/>
              </a:ext>
            </a:extLst>
          </p:cNvPr>
          <p:cNvPicPr>
            <a:picLocks noChangeAspect="1"/>
          </p:cNvPicPr>
          <p:nvPr/>
        </p:nvPicPr>
        <p:blipFill>
          <a:blip r:embed="rId3"/>
          <a:stretch>
            <a:fillRect/>
          </a:stretch>
        </p:blipFill>
        <p:spPr>
          <a:xfrm>
            <a:off x="0" y="6265222"/>
            <a:ext cx="12192000" cy="495300"/>
          </a:xfrm>
          <a:prstGeom prst="rect">
            <a:avLst/>
          </a:prstGeom>
        </p:spPr>
      </p:pic>
      <p:sp>
        <p:nvSpPr>
          <p:cNvPr id="8" name="CuadroTexto 7">
            <a:extLst>
              <a:ext uri="{FF2B5EF4-FFF2-40B4-BE49-F238E27FC236}">
                <a16:creationId xmlns:a16="http://schemas.microsoft.com/office/drawing/2014/main" id="{D1446A9F-9337-6641-8F66-FCD363286A9E}"/>
              </a:ext>
            </a:extLst>
          </p:cNvPr>
          <p:cNvSpPr txBox="1"/>
          <p:nvPr/>
        </p:nvSpPr>
        <p:spPr>
          <a:xfrm>
            <a:off x="343824" y="309124"/>
            <a:ext cx="2440047"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Cuál es la</a:t>
            </a:r>
            <a:endParaRPr lang="es-MX" sz="3200" spc="-150" dirty="0">
              <a:solidFill>
                <a:srgbClr val="002060"/>
              </a:solidFill>
              <a:latin typeface="Barlow" pitchFamily="2" charset="77"/>
            </a:endParaRPr>
          </a:p>
        </p:txBody>
      </p:sp>
      <p:sp>
        <p:nvSpPr>
          <p:cNvPr id="9" name="CuadroTexto 8">
            <a:extLst>
              <a:ext uri="{FF2B5EF4-FFF2-40B4-BE49-F238E27FC236}">
                <a16:creationId xmlns:a16="http://schemas.microsoft.com/office/drawing/2014/main" id="{E9048EFE-12A3-104B-8A55-5DD8AE55D5C5}"/>
              </a:ext>
            </a:extLst>
          </p:cNvPr>
          <p:cNvSpPr txBox="1"/>
          <p:nvPr/>
        </p:nvSpPr>
        <p:spPr>
          <a:xfrm>
            <a:off x="842174" y="723376"/>
            <a:ext cx="4414892" cy="707886"/>
          </a:xfrm>
          <a:prstGeom prst="rect">
            <a:avLst/>
          </a:prstGeom>
          <a:noFill/>
        </p:spPr>
        <p:txBody>
          <a:bodyPr wrap="square" rtlCol="0">
            <a:spAutoFit/>
          </a:bodyPr>
          <a:lstStyle/>
          <a:p>
            <a:r>
              <a:rPr lang="es-MX" sz="4000" b="1" spc="-150" dirty="0">
                <a:solidFill>
                  <a:srgbClr val="002060"/>
                </a:solidFill>
                <a:latin typeface="Barlow" pitchFamily="2" charset="77"/>
              </a:rPr>
              <a:t>Importancia de la</a:t>
            </a:r>
          </a:p>
        </p:txBody>
      </p:sp>
      <p:sp>
        <p:nvSpPr>
          <p:cNvPr id="10" name="CuadroTexto 9">
            <a:extLst>
              <a:ext uri="{FF2B5EF4-FFF2-40B4-BE49-F238E27FC236}">
                <a16:creationId xmlns:a16="http://schemas.microsoft.com/office/drawing/2014/main" id="{146057D7-8640-0E45-92D6-FC8178F85C0F}"/>
              </a:ext>
            </a:extLst>
          </p:cNvPr>
          <p:cNvSpPr txBox="1"/>
          <p:nvPr/>
        </p:nvSpPr>
        <p:spPr>
          <a:xfrm>
            <a:off x="750224" y="1192218"/>
            <a:ext cx="3054131" cy="584775"/>
          </a:xfrm>
          <a:prstGeom prst="rect">
            <a:avLst/>
          </a:prstGeom>
          <a:noFill/>
        </p:spPr>
        <p:txBody>
          <a:bodyPr wrap="square" rtlCol="0">
            <a:spAutoFit/>
          </a:bodyPr>
          <a:lstStyle/>
          <a:p>
            <a:r>
              <a:rPr lang="es-MX" sz="3200" spc="-150" dirty="0">
                <a:solidFill>
                  <a:srgbClr val="002060"/>
                </a:solidFill>
                <a:latin typeface="Barlow" pitchFamily="2" charset="77"/>
              </a:rPr>
              <a:t>Ley de Ingresos?</a:t>
            </a:r>
          </a:p>
        </p:txBody>
      </p:sp>
      <p:sp>
        <p:nvSpPr>
          <p:cNvPr id="11" name="CuadroTexto 10">
            <a:extLst>
              <a:ext uri="{FF2B5EF4-FFF2-40B4-BE49-F238E27FC236}">
                <a16:creationId xmlns:a16="http://schemas.microsoft.com/office/drawing/2014/main" id="{B55DB8D8-8885-9F4D-B3B2-089FA8099EEB}"/>
              </a:ext>
            </a:extLst>
          </p:cNvPr>
          <p:cNvSpPr txBox="1"/>
          <p:nvPr/>
        </p:nvSpPr>
        <p:spPr>
          <a:xfrm>
            <a:off x="654754" y="2163032"/>
            <a:ext cx="2664179" cy="3416320"/>
          </a:xfrm>
          <a:prstGeom prst="rect">
            <a:avLst/>
          </a:prstGeom>
          <a:noFill/>
        </p:spPr>
        <p:txBody>
          <a:bodyPr wrap="square" rtlCol="0">
            <a:spAutoFit/>
          </a:bodyPr>
          <a:lstStyle/>
          <a:p>
            <a:pPr algn="just"/>
            <a:r>
              <a:rPr lang="es-MX" dirty="0">
                <a:solidFill>
                  <a:srgbClr val="002060"/>
                </a:solidFill>
                <a:latin typeface="Barlow" pitchFamily="2" charset="77"/>
                <a:cs typeface="Barlow SemiBold"/>
              </a:rPr>
              <a:t>Su importancia va </a:t>
            </a:r>
            <a:r>
              <a:rPr lang="es-MX" b="1" dirty="0">
                <a:solidFill>
                  <a:srgbClr val="002060"/>
                </a:solidFill>
                <a:latin typeface="Barlow" pitchFamily="2" charset="77"/>
                <a:cs typeface="Barlow SemiBold"/>
              </a:rPr>
              <a:t>en función del equilibrio de cuanto se recaude, será lo que se destine a sufragar los gastos en obras y servicios</a:t>
            </a:r>
            <a:r>
              <a:rPr lang="es-MX" dirty="0">
                <a:solidFill>
                  <a:srgbClr val="002060"/>
                </a:solidFill>
                <a:latin typeface="Barlow" pitchFamily="2" charset="77"/>
                <a:cs typeface="Barlow SemiBold"/>
              </a:rPr>
              <a:t> que requiere la ciudadanía. En esta ley se estipulan todos los conceptos por los que se pueden percibir ingresos.</a:t>
            </a:r>
          </a:p>
          <a:p>
            <a:endParaRPr lang="es-MX" dirty="0"/>
          </a:p>
        </p:txBody>
      </p:sp>
      <p:pic>
        <p:nvPicPr>
          <p:cNvPr id="15" name="Imagen 14">
            <a:extLst>
              <a:ext uri="{FF2B5EF4-FFF2-40B4-BE49-F238E27FC236}">
                <a16:creationId xmlns:a16="http://schemas.microsoft.com/office/drawing/2014/main" id="{E7A94664-3370-3843-82C1-2260F1FEC145}"/>
              </a:ext>
            </a:extLst>
          </p:cNvPr>
          <p:cNvPicPr>
            <a:picLocks noChangeAspect="1"/>
          </p:cNvPicPr>
          <p:nvPr/>
        </p:nvPicPr>
        <p:blipFill rotWithShape="1">
          <a:blip r:embed="rId4"/>
          <a:srcRect t="20417"/>
          <a:stretch/>
        </p:blipFill>
        <p:spPr>
          <a:xfrm rot="10800000">
            <a:off x="3854066" y="1197509"/>
            <a:ext cx="2121976" cy="2919919"/>
          </a:xfrm>
          <a:prstGeom prst="rect">
            <a:avLst/>
          </a:prstGeom>
        </p:spPr>
      </p:pic>
      <p:pic>
        <p:nvPicPr>
          <p:cNvPr id="16" name="Imagen 15">
            <a:extLst>
              <a:ext uri="{FF2B5EF4-FFF2-40B4-BE49-F238E27FC236}">
                <a16:creationId xmlns:a16="http://schemas.microsoft.com/office/drawing/2014/main" id="{66C32466-EBD7-0144-BB80-1373229F2027}"/>
              </a:ext>
            </a:extLst>
          </p:cNvPr>
          <p:cNvPicPr>
            <a:picLocks noChangeAspect="1"/>
          </p:cNvPicPr>
          <p:nvPr/>
        </p:nvPicPr>
        <p:blipFill>
          <a:blip r:embed="rId5"/>
          <a:stretch>
            <a:fillRect/>
          </a:stretch>
        </p:blipFill>
        <p:spPr>
          <a:xfrm rot="20572779">
            <a:off x="8308348" y="2353956"/>
            <a:ext cx="1488353" cy="1488353"/>
          </a:xfrm>
          <a:prstGeom prst="rect">
            <a:avLst/>
          </a:prstGeom>
        </p:spPr>
      </p:pic>
      <p:pic>
        <p:nvPicPr>
          <p:cNvPr id="17" name="Imagen 16">
            <a:extLst>
              <a:ext uri="{FF2B5EF4-FFF2-40B4-BE49-F238E27FC236}">
                <a16:creationId xmlns:a16="http://schemas.microsoft.com/office/drawing/2014/main" id="{827A64EE-3185-2846-9E03-932A8077FA2D}"/>
              </a:ext>
            </a:extLst>
          </p:cNvPr>
          <p:cNvPicPr>
            <a:picLocks noChangeAspect="1"/>
          </p:cNvPicPr>
          <p:nvPr/>
        </p:nvPicPr>
        <p:blipFill>
          <a:blip r:embed="rId6"/>
          <a:stretch>
            <a:fillRect/>
          </a:stretch>
        </p:blipFill>
        <p:spPr>
          <a:xfrm rot="20691586">
            <a:off x="9108080" y="1745268"/>
            <a:ext cx="859819" cy="859819"/>
          </a:xfrm>
          <a:prstGeom prst="rect">
            <a:avLst/>
          </a:prstGeom>
        </p:spPr>
      </p:pic>
      <p:pic>
        <p:nvPicPr>
          <p:cNvPr id="18" name="Imagen 17">
            <a:extLst>
              <a:ext uri="{FF2B5EF4-FFF2-40B4-BE49-F238E27FC236}">
                <a16:creationId xmlns:a16="http://schemas.microsoft.com/office/drawing/2014/main" id="{ACF450EB-9103-2942-B599-378138081480}"/>
              </a:ext>
            </a:extLst>
          </p:cNvPr>
          <p:cNvPicPr>
            <a:picLocks noChangeAspect="1"/>
          </p:cNvPicPr>
          <p:nvPr/>
        </p:nvPicPr>
        <p:blipFill>
          <a:blip r:embed="rId7"/>
          <a:stretch>
            <a:fillRect/>
          </a:stretch>
        </p:blipFill>
        <p:spPr>
          <a:xfrm>
            <a:off x="9731087" y="2054944"/>
            <a:ext cx="1293181" cy="1293181"/>
          </a:xfrm>
          <a:prstGeom prst="rect">
            <a:avLst/>
          </a:prstGeom>
        </p:spPr>
      </p:pic>
      <p:pic>
        <p:nvPicPr>
          <p:cNvPr id="19" name="Imagen 18">
            <a:extLst>
              <a:ext uri="{FF2B5EF4-FFF2-40B4-BE49-F238E27FC236}">
                <a16:creationId xmlns:a16="http://schemas.microsoft.com/office/drawing/2014/main" id="{285195F8-9F35-EC4C-800B-4D2477A32569}"/>
              </a:ext>
            </a:extLst>
          </p:cNvPr>
          <p:cNvPicPr>
            <a:picLocks noChangeAspect="1"/>
          </p:cNvPicPr>
          <p:nvPr/>
        </p:nvPicPr>
        <p:blipFill>
          <a:blip r:embed="rId8"/>
          <a:stretch>
            <a:fillRect/>
          </a:stretch>
        </p:blipFill>
        <p:spPr>
          <a:xfrm rot="19705515">
            <a:off x="9812431" y="2844166"/>
            <a:ext cx="1239980" cy="1239980"/>
          </a:xfrm>
          <a:prstGeom prst="rect">
            <a:avLst/>
          </a:prstGeom>
        </p:spPr>
      </p:pic>
      <p:pic>
        <p:nvPicPr>
          <p:cNvPr id="21" name="Imagen 20">
            <a:extLst>
              <a:ext uri="{FF2B5EF4-FFF2-40B4-BE49-F238E27FC236}">
                <a16:creationId xmlns:a16="http://schemas.microsoft.com/office/drawing/2014/main" id="{6AC8B673-A039-054F-A957-E1DA21C6C2F3}"/>
              </a:ext>
            </a:extLst>
          </p:cNvPr>
          <p:cNvPicPr>
            <a:picLocks noChangeAspect="1"/>
          </p:cNvPicPr>
          <p:nvPr/>
        </p:nvPicPr>
        <p:blipFill>
          <a:blip r:embed="rId9"/>
          <a:stretch>
            <a:fillRect/>
          </a:stretch>
        </p:blipFill>
        <p:spPr>
          <a:xfrm>
            <a:off x="9272833" y="2872730"/>
            <a:ext cx="959661" cy="959661"/>
          </a:xfrm>
          <a:prstGeom prst="rect">
            <a:avLst/>
          </a:prstGeom>
        </p:spPr>
      </p:pic>
      <p:pic>
        <p:nvPicPr>
          <p:cNvPr id="14" name="Imagen 13">
            <a:extLst>
              <a:ext uri="{FF2B5EF4-FFF2-40B4-BE49-F238E27FC236}">
                <a16:creationId xmlns:a16="http://schemas.microsoft.com/office/drawing/2014/main" id="{42A438ED-F13F-1441-BC7F-F3B6AED46F5C}"/>
              </a:ext>
            </a:extLst>
          </p:cNvPr>
          <p:cNvPicPr>
            <a:picLocks noChangeAspect="1"/>
          </p:cNvPicPr>
          <p:nvPr/>
        </p:nvPicPr>
        <p:blipFill>
          <a:blip r:embed="rId10"/>
          <a:stretch>
            <a:fillRect/>
          </a:stretch>
        </p:blipFill>
        <p:spPr>
          <a:xfrm>
            <a:off x="3583060" y="3465031"/>
            <a:ext cx="7581900" cy="2717800"/>
          </a:xfrm>
          <a:prstGeom prst="rect">
            <a:avLst/>
          </a:prstGeom>
        </p:spPr>
      </p:pic>
      <p:sp>
        <p:nvSpPr>
          <p:cNvPr id="23" name="CuadroTexto 22">
            <a:extLst>
              <a:ext uri="{FF2B5EF4-FFF2-40B4-BE49-F238E27FC236}">
                <a16:creationId xmlns:a16="http://schemas.microsoft.com/office/drawing/2014/main" id="{51B7662A-6197-D940-89AC-90E110F7B776}"/>
              </a:ext>
            </a:extLst>
          </p:cNvPr>
          <p:cNvSpPr txBox="1"/>
          <p:nvPr/>
        </p:nvSpPr>
        <p:spPr>
          <a:xfrm>
            <a:off x="6218391" y="3595626"/>
            <a:ext cx="2121976" cy="400110"/>
          </a:xfrm>
          <a:prstGeom prst="rect">
            <a:avLst/>
          </a:prstGeom>
          <a:noFill/>
        </p:spPr>
        <p:txBody>
          <a:bodyPr wrap="square" rtlCol="0">
            <a:spAutoFit/>
          </a:bodyPr>
          <a:lstStyle/>
          <a:p>
            <a:pPr algn="ctr"/>
            <a:r>
              <a:rPr lang="es-MX" sz="2000" b="1" dirty="0">
                <a:solidFill>
                  <a:srgbClr val="002060"/>
                </a:solidFill>
                <a:latin typeface="Barlow" pitchFamily="2" charset="77"/>
                <a:cs typeface="Arial" panose="020B0604020202020204" pitchFamily="34" charset="0"/>
              </a:rPr>
              <a:t>Equilibrio entre</a:t>
            </a:r>
            <a:endParaRPr lang="es-MX" b="1" dirty="0">
              <a:solidFill>
                <a:srgbClr val="002060"/>
              </a:solidFill>
              <a:latin typeface="Barlow" pitchFamily="2" charset="77"/>
            </a:endParaRPr>
          </a:p>
        </p:txBody>
      </p:sp>
      <p:sp>
        <p:nvSpPr>
          <p:cNvPr id="24" name="CuadroTexto 23">
            <a:extLst>
              <a:ext uri="{FF2B5EF4-FFF2-40B4-BE49-F238E27FC236}">
                <a16:creationId xmlns:a16="http://schemas.microsoft.com/office/drawing/2014/main" id="{D7DF2B88-95EA-8742-BB26-4613CAE45A31}"/>
              </a:ext>
            </a:extLst>
          </p:cNvPr>
          <p:cNvSpPr txBox="1"/>
          <p:nvPr/>
        </p:nvSpPr>
        <p:spPr>
          <a:xfrm>
            <a:off x="3854065" y="5192985"/>
            <a:ext cx="2121976" cy="707886"/>
          </a:xfrm>
          <a:prstGeom prst="rect">
            <a:avLst/>
          </a:prstGeom>
          <a:noFill/>
        </p:spPr>
        <p:txBody>
          <a:bodyPr wrap="square" rtlCol="0">
            <a:spAutoFit/>
          </a:bodyPr>
          <a:lstStyle/>
          <a:p>
            <a:pPr algn="ctr"/>
            <a:r>
              <a:rPr lang="es-MX" sz="2000" b="1" dirty="0">
                <a:solidFill>
                  <a:srgbClr val="002060"/>
                </a:solidFill>
                <a:latin typeface="Barlow" pitchFamily="2" charset="77"/>
                <a:cs typeface="Arial" panose="020B0604020202020204" pitchFamily="34" charset="0"/>
              </a:rPr>
              <a:t>Recursos recaudados</a:t>
            </a:r>
            <a:endParaRPr lang="es-MX" b="1" dirty="0">
              <a:solidFill>
                <a:srgbClr val="002060"/>
              </a:solidFill>
              <a:latin typeface="Barlow" pitchFamily="2" charset="77"/>
            </a:endParaRPr>
          </a:p>
        </p:txBody>
      </p:sp>
      <p:sp>
        <p:nvSpPr>
          <p:cNvPr id="25" name="CuadroTexto 24">
            <a:extLst>
              <a:ext uri="{FF2B5EF4-FFF2-40B4-BE49-F238E27FC236}">
                <a16:creationId xmlns:a16="http://schemas.microsoft.com/office/drawing/2014/main" id="{D592DB42-8EBE-F746-BF90-87D2D53A815E}"/>
              </a:ext>
            </a:extLst>
          </p:cNvPr>
          <p:cNvSpPr txBox="1"/>
          <p:nvPr/>
        </p:nvSpPr>
        <p:spPr>
          <a:xfrm>
            <a:off x="8629265" y="5215563"/>
            <a:ext cx="2121976" cy="707886"/>
          </a:xfrm>
          <a:prstGeom prst="rect">
            <a:avLst/>
          </a:prstGeom>
          <a:noFill/>
        </p:spPr>
        <p:txBody>
          <a:bodyPr wrap="square" rtlCol="0">
            <a:spAutoFit/>
          </a:bodyPr>
          <a:lstStyle/>
          <a:p>
            <a:pPr algn="ctr"/>
            <a:r>
              <a:rPr lang="es-MX" sz="2000" b="1" dirty="0">
                <a:solidFill>
                  <a:srgbClr val="002060"/>
                </a:solidFill>
                <a:latin typeface="Barlow" pitchFamily="2" charset="77"/>
                <a:cs typeface="Arial" panose="020B0604020202020204" pitchFamily="34" charset="0"/>
              </a:rPr>
              <a:t>Obras y servicios ofertados</a:t>
            </a:r>
            <a:endParaRPr lang="es-MX" b="1" dirty="0">
              <a:solidFill>
                <a:srgbClr val="002060"/>
              </a:solidFill>
              <a:latin typeface="Barlow" pitchFamily="2" charset="77"/>
            </a:endParaRPr>
          </a:p>
        </p:txBody>
      </p:sp>
    </p:spTree>
    <p:extLst>
      <p:ext uri="{BB962C8B-B14F-4D97-AF65-F5344CB8AC3E}">
        <p14:creationId xmlns:p14="http://schemas.microsoft.com/office/powerpoint/2010/main" val="2520331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EB49AC8-0576-0642-9231-0F107CD42D3F}"/>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E03F871-689D-584F-A103-5351152A7D5D}"/>
              </a:ext>
            </a:extLst>
          </p:cNvPr>
          <p:cNvPicPr>
            <a:picLocks noChangeAspect="1"/>
          </p:cNvPicPr>
          <p:nvPr/>
        </p:nvPicPr>
        <p:blipFill>
          <a:blip r:embed="rId3"/>
          <a:stretch>
            <a:fillRect/>
          </a:stretch>
        </p:blipFill>
        <p:spPr>
          <a:xfrm>
            <a:off x="9571557" y="97478"/>
            <a:ext cx="2440047" cy="1553470"/>
          </a:xfrm>
          <a:prstGeom prst="rect">
            <a:avLst/>
          </a:prstGeom>
        </p:spPr>
      </p:pic>
      <p:sp>
        <p:nvSpPr>
          <p:cNvPr id="6" name="CuadroTexto 5">
            <a:extLst>
              <a:ext uri="{FF2B5EF4-FFF2-40B4-BE49-F238E27FC236}">
                <a16:creationId xmlns:a16="http://schemas.microsoft.com/office/drawing/2014/main" id="{F1EC6CEC-7ECA-B144-A7ED-D18EAD89A9BC}"/>
              </a:ext>
            </a:extLst>
          </p:cNvPr>
          <p:cNvSpPr txBox="1"/>
          <p:nvPr/>
        </p:nvSpPr>
        <p:spPr>
          <a:xfrm>
            <a:off x="343824" y="309124"/>
            <a:ext cx="2440047"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De dónde</a:t>
            </a:r>
            <a:endParaRPr lang="es-MX" sz="3200" spc="-150" dirty="0">
              <a:solidFill>
                <a:srgbClr val="002060"/>
              </a:solidFill>
              <a:latin typeface="Barlow" pitchFamily="2" charset="77"/>
            </a:endParaRPr>
          </a:p>
        </p:txBody>
      </p:sp>
      <p:sp>
        <p:nvSpPr>
          <p:cNvPr id="7" name="CuadroTexto 6">
            <a:extLst>
              <a:ext uri="{FF2B5EF4-FFF2-40B4-BE49-F238E27FC236}">
                <a16:creationId xmlns:a16="http://schemas.microsoft.com/office/drawing/2014/main" id="{CA3EFA93-D1DB-EF43-B0F5-189F5DCC718E}"/>
              </a:ext>
            </a:extLst>
          </p:cNvPr>
          <p:cNvSpPr txBox="1"/>
          <p:nvPr/>
        </p:nvSpPr>
        <p:spPr>
          <a:xfrm>
            <a:off x="842174" y="723376"/>
            <a:ext cx="5095782" cy="707886"/>
          </a:xfrm>
          <a:prstGeom prst="rect">
            <a:avLst/>
          </a:prstGeom>
          <a:noFill/>
        </p:spPr>
        <p:txBody>
          <a:bodyPr wrap="square" rtlCol="0">
            <a:spAutoFit/>
          </a:bodyPr>
          <a:lstStyle/>
          <a:p>
            <a:r>
              <a:rPr lang="es-MX" sz="4000" b="1" spc="-150" dirty="0">
                <a:solidFill>
                  <a:srgbClr val="002060"/>
                </a:solidFill>
                <a:latin typeface="Barlow" pitchFamily="2" charset="77"/>
              </a:rPr>
              <a:t>obtienen los gobiernos</a:t>
            </a:r>
          </a:p>
        </p:txBody>
      </p:sp>
      <p:sp>
        <p:nvSpPr>
          <p:cNvPr id="8" name="CuadroTexto 7">
            <a:extLst>
              <a:ext uri="{FF2B5EF4-FFF2-40B4-BE49-F238E27FC236}">
                <a16:creationId xmlns:a16="http://schemas.microsoft.com/office/drawing/2014/main" id="{E3BD0FA1-42A8-5D42-BB39-65D9FB81E1B7}"/>
              </a:ext>
            </a:extLst>
          </p:cNvPr>
          <p:cNvSpPr txBox="1"/>
          <p:nvPr/>
        </p:nvSpPr>
        <p:spPr>
          <a:xfrm>
            <a:off x="750224" y="1192218"/>
            <a:ext cx="3054131" cy="584775"/>
          </a:xfrm>
          <a:prstGeom prst="rect">
            <a:avLst/>
          </a:prstGeom>
          <a:noFill/>
        </p:spPr>
        <p:txBody>
          <a:bodyPr wrap="square" rtlCol="0">
            <a:spAutoFit/>
          </a:bodyPr>
          <a:lstStyle/>
          <a:p>
            <a:r>
              <a:rPr lang="es-MX" sz="3200" spc="-150" dirty="0">
                <a:solidFill>
                  <a:srgbClr val="002060"/>
                </a:solidFill>
                <a:latin typeface="Barlow" pitchFamily="2" charset="77"/>
              </a:rPr>
              <a:t>sus ingresos?</a:t>
            </a:r>
          </a:p>
        </p:txBody>
      </p:sp>
      <p:sp>
        <p:nvSpPr>
          <p:cNvPr id="10" name="CuadroTexto 9">
            <a:extLst>
              <a:ext uri="{FF2B5EF4-FFF2-40B4-BE49-F238E27FC236}">
                <a16:creationId xmlns:a16="http://schemas.microsoft.com/office/drawing/2014/main" id="{D3318AE6-2A70-2E4B-B194-E64B1784C2F5}"/>
              </a:ext>
            </a:extLst>
          </p:cNvPr>
          <p:cNvSpPr txBox="1"/>
          <p:nvPr/>
        </p:nvSpPr>
        <p:spPr>
          <a:xfrm>
            <a:off x="607952" y="1911371"/>
            <a:ext cx="4765559" cy="4093428"/>
          </a:xfrm>
          <a:prstGeom prst="rect">
            <a:avLst/>
          </a:prstGeom>
          <a:noFill/>
        </p:spPr>
        <p:txBody>
          <a:bodyPr wrap="square">
            <a:spAutoFit/>
          </a:bodyPr>
          <a:lstStyle/>
          <a:p>
            <a:pPr algn="just" defTabSz="457200">
              <a:defRPr/>
            </a:pPr>
            <a:r>
              <a:rPr lang="es-MX" sz="2000" dirty="0">
                <a:solidFill>
                  <a:srgbClr val="002060"/>
                </a:solidFill>
                <a:latin typeface="Barlow Light" pitchFamily="2" charset="77"/>
                <a:cs typeface="Barlow SemiBold"/>
              </a:rPr>
              <a:t>El Gobierno Municipal obtiene sus ingresos </a:t>
            </a:r>
            <a:r>
              <a:rPr lang="es-MX" sz="2000" b="1" dirty="0">
                <a:solidFill>
                  <a:srgbClr val="002060"/>
                </a:solidFill>
                <a:latin typeface="Barlow" pitchFamily="2" charset="77"/>
                <a:cs typeface="Barlow SemiBold"/>
              </a:rPr>
              <a:t>mediante el cobro por los conceptos de: Impuestos, Derechos, Contribuciones de Mejoras, Productos, Aprovechamientos, así como los que se reciben de la Federación </a:t>
            </a:r>
            <a:r>
              <a:rPr lang="es-MX" sz="2000" dirty="0">
                <a:solidFill>
                  <a:srgbClr val="002060"/>
                </a:solidFill>
                <a:latin typeface="Barlow Light" pitchFamily="2" charset="77"/>
                <a:cs typeface="Barlow SemiBold"/>
              </a:rPr>
              <a:t>como son: </a:t>
            </a:r>
            <a:r>
              <a:rPr lang="es-MX" sz="2000" b="1" dirty="0">
                <a:solidFill>
                  <a:srgbClr val="002060"/>
                </a:solidFill>
                <a:latin typeface="Barlow" pitchFamily="2" charset="77"/>
                <a:cs typeface="Barlow SemiBold"/>
              </a:rPr>
              <a:t>Participaciones, Aportaciones, Convenios e Incentivos derivados de la Colaboración Fiscal y Fondos distintos de Aportaciones, </a:t>
            </a:r>
            <a:r>
              <a:rPr lang="es-MX" sz="2000" dirty="0">
                <a:solidFill>
                  <a:srgbClr val="002060"/>
                </a:solidFill>
                <a:latin typeface="Barlow Light" pitchFamily="2" charset="77"/>
                <a:cs typeface="Barlow SemiBold"/>
              </a:rPr>
              <a:t>y otros como: Transferencias, Asignaciones, Subsidios y Subvenciones, y Pensiones y Jubilaciones e Ingresos derivados de Financiamientos.</a:t>
            </a:r>
          </a:p>
        </p:txBody>
      </p:sp>
      <p:pic>
        <p:nvPicPr>
          <p:cNvPr id="12" name="Imagen 11">
            <a:extLst>
              <a:ext uri="{FF2B5EF4-FFF2-40B4-BE49-F238E27FC236}">
                <a16:creationId xmlns:a16="http://schemas.microsoft.com/office/drawing/2014/main" id="{3B9BAE82-4527-9141-A1C7-CEB2BBE94C15}"/>
              </a:ext>
            </a:extLst>
          </p:cNvPr>
          <p:cNvPicPr>
            <a:picLocks noChangeAspect="1"/>
          </p:cNvPicPr>
          <p:nvPr/>
        </p:nvPicPr>
        <p:blipFill>
          <a:blip r:embed="rId4"/>
          <a:stretch>
            <a:fillRect/>
          </a:stretch>
        </p:blipFill>
        <p:spPr>
          <a:xfrm>
            <a:off x="5568992" y="160946"/>
            <a:ext cx="3892745" cy="6104276"/>
          </a:xfrm>
          <a:prstGeom prst="rect">
            <a:avLst/>
          </a:prstGeom>
        </p:spPr>
      </p:pic>
      <p:pic>
        <p:nvPicPr>
          <p:cNvPr id="14" name="Imagen 13">
            <a:extLst>
              <a:ext uri="{FF2B5EF4-FFF2-40B4-BE49-F238E27FC236}">
                <a16:creationId xmlns:a16="http://schemas.microsoft.com/office/drawing/2014/main" id="{6FDCBE46-4031-764A-AC28-AD619B43F579}"/>
              </a:ext>
            </a:extLst>
          </p:cNvPr>
          <p:cNvPicPr>
            <a:picLocks noChangeAspect="1"/>
          </p:cNvPicPr>
          <p:nvPr/>
        </p:nvPicPr>
        <p:blipFill>
          <a:blip r:embed="rId5"/>
          <a:stretch>
            <a:fillRect/>
          </a:stretch>
        </p:blipFill>
        <p:spPr>
          <a:xfrm>
            <a:off x="8626098" y="1077319"/>
            <a:ext cx="2509125" cy="5309767"/>
          </a:xfrm>
          <a:prstGeom prst="rect">
            <a:avLst/>
          </a:prstGeom>
        </p:spPr>
      </p:pic>
    </p:spTree>
    <p:extLst>
      <p:ext uri="{BB962C8B-B14F-4D97-AF65-F5344CB8AC3E}">
        <p14:creationId xmlns:p14="http://schemas.microsoft.com/office/powerpoint/2010/main" val="152795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30814F3-DA6F-D843-B646-71979B3BFC7F}"/>
              </a:ext>
            </a:extLst>
          </p:cNvPr>
          <p:cNvPicPr>
            <a:picLocks noChangeAspect="1"/>
          </p:cNvPicPr>
          <p:nvPr/>
        </p:nvPicPr>
        <p:blipFill>
          <a:blip r:embed="rId3"/>
          <a:stretch>
            <a:fillRect/>
          </a:stretch>
        </p:blipFill>
        <p:spPr>
          <a:xfrm rot="21284018">
            <a:off x="131349" y="332959"/>
            <a:ext cx="6087843" cy="6294912"/>
          </a:xfrm>
          <a:prstGeom prst="rect">
            <a:avLst/>
          </a:prstGeom>
        </p:spPr>
      </p:pic>
      <p:pic>
        <p:nvPicPr>
          <p:cNvPr id="7" name="Imagen 6">
            <a:extLst>
              <a:ext uri="{FF2B5EF4-FFF2-40B4-BE49-F238E27FC236}">
                <a16:creationId xmlns:a16="http://schemas.microsoft.com/office/drawing/2014/main" id="{17E7924B-EE7B-DB46-9BF3-61877CE7CB68}"/>
              </a:ext>
            </a:extLst>
          </p:cNvPr>
          <p:cNvPicPr>
            <a:picLocks noChangeAspect="1"/>
          </p:cNvPicPr>
          <p:nvPr/>
        </p:nvPicPr>
        <p:blipFill>
          <a:blip r:embed="rId4"/>
          <a:stretch>
            <a:fillRect/>
          </a:stretch>
        </p:blipFill>
        <p:spPr>
          <a:xfrm>
            <a:off x="9323201" y="137766"/>
            <a:ext cx="2610426" cy="1661943"/>
          </a:xfrm>
          <a:prstGeom prst="rect">
            <a:avLst/>
          </a:prstGeom>
        </p:spPr>
      </p:pic>
      <p:sp>
        <p:nvSpPr>
          <p:cNvPr id="8" name="CuadroTexto 7">
            <a:extLst>
              <a:ext uri="{FF2B5EF4-FFF2-40B4-BE49-F238E27FC236}">
                <a16:creationId xmlns:a16="http://schemas.microsoft.com/office/drawing/2014/main" id="{BB6A9106-28F5-7E4B-B849-4998834F398A}"/>
              </a:ext>
            </a:extLst>
          </p:cNvPr>
          <p:cNvSpPr txBox="1"/>
          <p:nvPr/>
        </p:nvSpPr>
        <p:spPr>
          <a:xfrm>
            <a:off x="5993246" y="1322958"/>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el</a:t>
            </a:r>
          </a:p>
        </p:txBody>
      </p:sp>
      <p:sp>
        <p:nvSpPr>
          <p:cNvPr id="9" name="CuadroTexto 8">
            <a:extLst>
              <a:ext uri="{FF2B5EF4-FFF2-40B4-BE49-F238E27FC236}">
                <a16:creationId xmlns:a16="http://schemas.microsoft.com/office/drawing/2014/main" id="{96A8A75A-2B73-4048-BF42-50B93D59DD93}"/>
              </a:ext>
            </a:extLst>
          </p:cNvPr>
          <p:cNvSpPr txBox="1"/>
          <p:nvPr/>
        </p:nvSpPr>
        <p:spPr>
          <a:xfrm>
            <a:off x="6389997" y="1691224"/>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Presupuesto</a:t>
            </a:r>
          </a:p>
        </p:txBody>
      </p:sp>
      <p:sp>
        <p:nvSpPr>
          <p:cNvPr id="12" name="CuadroTexto 11">
            <a:extLst>
              <a:ext uri="{FF2B5EF4-FFF2-40B4-BE49-F238E27FC236}">
                <a16:creationId xmlns:a16="http://schemas.microsoft.com/office/drawing/2014/main" id="{F7ABD675-9671-8048-9DEF-8BAB609BF743}"/>
              </a:ext>
            </a:extLst>
          </p:cNvPr>
          <p:cNvSpPr txBox="1"/>
          <p:nvPr/>
        </p:nvSpPr>
        <p:spPr>
          <a:xfrm>
            <a:off x="7079838" y="2154365"/>
            <a:ext cx="2814452" cy="707886"/>
          </a:xfrm>
          <a:prstGeom prst="rect">
            <a:avLst/>
          </a:prstGeom>
          <a:noFill/>
        </p:spPr>
        <p:txBody>
          <a:bodyPr wrap="square" rtlCol="0">
            <a:spAutoFit/>
          </a:bodyPr>
          <a:lstStyle/>
          <a:p>
            <a:r>
              <a:rPr lang="es-MX" sz="4000" b="1" spc="-150" dirty="0">
                <a:solidFill>
                  <a:srgbClr val="002060"/>
                </a:solidFill>
                <a:latin typeface="Barlow" pitchFamily="2" charset="77"/>
              </a:rPr>
              <a:t>de Egresos</a:t>
            </a:r>
          </a:p>
        </p:txBody>
      </p:sp>
      <p:sp>
        <p:nvSpPr>
          <p:cNvPr id="13" name="CuadroTexto 12">
            <a:extLst>
              <a:ext uri="{FF2B5EF4-FFF2-40B4-BE49-F238E27FC236}">
                <a16:creationId xmlns:a16="http://schemas.microsoft.com/office/drawing/2014/main" id="{C2B1B554-AC5E-8A4D-8572-D5AC941DF6A1}"/>
              </a:ext>
            </a:extLst>
          </p:cNvPr>
          <p:cNvSpPr txBox="1"/>
          <p:nvPr/>
        </p:nvSpPr>
        <p:spPr>
          <a:xfrm>
            <a:off x="6380107" y="2580326"/>
            <a:ext cx="2173184" cy="646331"/>
          </a:xfrm>
          <a:prstGeom prst="rect">
            <a:avLst/>
          </a:prstGeom>
          <a:noFill/>
        </p:spPr>
        <p:txBody>
          <a:bodyPr wrap="square" rtlCol="0">
            <a:spAutoFit/>
          </a:bodyPr>
          <a:lstStyle/>
          <a:p>
            <a:r>
              <a:rPr lang="es-MX" sz="3600" spc="-150" dirty="0">
                <a:solidFill>
                  <a:srgbClr val="002060"/>
                </a:solidFill>
                <a:latin typeface="Barlow" pitchFamily="2" charset="77"/>
              </a:rPr>
              <a:t>y cuál es</a:t>
            </a:r>
          </a:p>
        </p:txBody>
      </p:sp>
      <p:sp>
        <p:nvSpPr>
          <p:cNvPr id="14" name="CuadroTexto 13">
            <a:extLst>
              <a:ext uri="{FF2B5EF4-FFF2-40B4-BE49-F238E27FC236}">
                <a16:creationId xmlns:a16="http://schemas.microsoft.com/office/drawing/2014/main" id="{B9AC82DD-4385-B24C-BCDF-2DE4408496E0}"/>
              </a:ext>
            </a:extLst>
          </p:cNvPr>
          <p:cNvSpPr txBox="1"/>
          <p:nvPr/>
        </p:nvSpPr>
        <p:spPr>
          <a:xfrm>
            <a:off x="7011644" y="2923346"/>
            <a:ext cx="3669475" cy="707886"/>
          </a:xfrm>
          <a:prstGeom prst="rect">
            <a:avLst/>
          </a:prstGeom>
          <a:noFill/>
        </p:spPr>
        <p:txBody>
          <a:bodyPr wrap="square" rtlCol="0">
            <a:spAutoFit/>
          </a:bodyPr>
          <a:lstStyle/>
          <a:p>
            <a:r>
              <a:rPr lang="es-MX" sz="4000" spc="-150" dirty="0">
                <a:solidFill>
                  <a:srgbClr val="002060"/>
                </a:solidFill>
                <a:latin typeface="Barlow" pitchFamily="2" charset="77"/>
              </a:rPr>
              <a:t>su importancia?</a:t>
            </a:r>
          </a:p>
        </p:txBody>
      </p:sp>
      <p:sp>
        <p:nvSpPr>
          <p:cNvPr id="15" name="CuadroTexto 14">
            <a:extLst>
              <a:ext uri="{FF2B5EF4-FFF2-40B4-BE49-F238E27FC236}">
                <a16:creationId xmlns:a16="http://schemas.microsoft.com/office/drawing/2014/main" id="{73B36106-EBD6-114B-89F0-372ABBECA63D}"/>
              </a:ext>
            </a:extLst>
          </p:cNvPr>
          <p:cNvSpPr txBox="1"/>
          <p:nvPr/>
        </p:nvSpPr>
        <p:spPr>
          <a:xfrm>
            <a:off x="6278341" y="3643927"/>
            <a:ext cx="5428673" cy="2831544"/>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Es un </a:t>
            </a:r>
            <a:r>
              <a:rPr lang="es-MX" sz="2000" b="1" dirty="0">
                <a:solidFill>
                  <a:srgbClr val="002060"/>
                </a:solidFill>
                <a:latin typeface="Barlow Light" panose="00000400000000000000" pitchFamily="2" charset="0"/>
                <a:cs typeface="Arial" panose="020B0604020202020204" pitchFamily="34" charset="0"/>
              </a:rPr>
              <a:t>documento Jurídico</a:t>
            </a:r>
            <a:r>
              <a:rPr lang="es-MX" sz="2000" dirty="0">
                <a:solidFill>
                  <a:srgbClr val="002060"/>
                </a:solidFill>
                <a:latin typeface="Barlow Light" panose="00000400000000000000" pitchFamily="2" charset="0"/>
                <a:cs typeface="Arial" panose="020B0604020202020204" pitchFamily="34" charset="0"/>
              </a:rPr>
              <a:t> aprobado por el Cabildo del Ayuntamiento de Mérida, </a:t>
            </a:r>
            <a:r>
              <a:rPr lang="es-MX" sz="2000" b="1" dirty="0">
                <a:solidFill>
                  <a:srgbClr val="002060"/>
                </a:solidFill>
                <a:latin typeface="Barlow Light" panose="00000400000000000000" pitchFamily="2" charset="0"/>
                <a:cs typeface="Arial" panose="020B0604020202020204" pitchFamily="34" charset="0"/>
              </a:rPr>
              <a:t>elaborado por cada unidad administrativa</a:t>
            </a:r>
            <a:r>
              <a:rPr lang="es-MX" sz="2000" dirty="0">
                <a:solidFill>
                  <a:srgbClr val="002060"/>
                </a:solidFill>
                <a:latin typeface="Barlow Light" panose="00000400000000000000" pitchFamily="2" charset="0"/>
                <a:cs typeface="Arial" panose="020B0604020202020204" pitchFamily="34" charset="0"/>
              </a:rPr>
              <a:t>, en el que se estima el monto y destino del gasto público que el Gobierno Municipal requiere en un ejercicio fiscal, </a:t>
            </a:r>
            <a:r>
              <a:rPr lang="es-MX" sz="2000" b="1" dirty="0">
                <a:solidFill>
                  <a:srgbClr val="002060"/>
                </a:solidFill>
                <a:latin typeface="Barlow Light" panose="00000400000000000000" pitchFamily="2" charset="0"/>
                <a:cs typeface="Arial" panose="020B0604020202020204" pitchFamily="34" charset="0"/>
              </a:rPr>
              <a:t>para entregar los resultados comprometidos y demandados por los diversos sectores de la sociedad.</a:t>
            </a:r>
            <a:endParaRPr lang="es-MX" sz="2000" b="1" dirty="0">
              <a:solidFill>
                <a:srgbClr val="002060"/>
              </a:solidFill>
              <a:latin typeface="Arial" panose="020B0604020202020204" pitchFamily="34" charset="0"/>
              <a:cs typeface="Arial" panose="020B0604020202020204" pitchFamily="34" charset="0"/>
            </a:endParaRPr>
          </a:p>
          <a:p>
            <a:pPr algn="just"/>
            <a:endParaRPr lang="es-MX" dirty="0"/>
          </a:p>
        </p:txBody>
      </p:sp>
      <p:pic>
        <p:nvPicPr>
          <p:cNvPr id="17" name="Imagen 16">
            <a:extLst>
              <a:ext uri="{FF2B5EF4-FFF2-40B4-BE49-F238E27FC236}">
                <a16:creationId xmlns:a16="http://schemas.microsoft.com/office/drawing/2014/main" id="{C62ED5DA-6FFE-7C45-B9F0-F185E5CDBE87}"/>
              </a:ext>
            </a:extLst>
          </p:cNvPr>
          <p:cNvPicPr>
            <a:picLocks noChangeAspect="1"/>
          </p:cNvPicPr>
          <p:nvPr/>
        </p:nvPicPr>
        <p:blipFill>
          <a:blip r:embed="rId5"/>
          <a:stretch>
            <a:fillRect/>
          </a:stretch>
        </p:blipFill>
        <p:spPr>
          <a:xfrm>
            <a:off x="6245598" y="6323071"/>
            <a:ext cx="5600700" cy="304800"/>
          </a:xfrm>
          <a:prstGeom prst="rect">
            <a:avLst/>
          </a:prstGeom>
        </p:spPr>
      </p:pic>
      <p:sp>
        <p:nvSpPr>
          <p:cNvPr id="19" name="CuadroTexto 18">
            <a:extLst>
              <a:ext uri="{FF2B5EF4-FFF2-40B4-BE49-F238E27FC236}">
                <a16:creationId xmlns:a16="http://schemas.microsoft.com/office/drawing/2014/main" id="{8D7CB922-69C4-8045-89E5-FA090457B1A9}"/>
              </a:ext>
            </a:extLst>
          </p:cNvPr>
          <p:cNvSpPr txBox="1"/>
          <p:nvPr/>
        </p:nvSpPr>
        <p:spPr>
          <a:xfrm>
            <a:off x="837574" y="1969289"/>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UPG</a:t>
            </a:r>
          </a:p>
        </p:txBody>
      </p:sp>
      <p:sp>
        <p:nvSpPr>
          <p:cNvPr id="20" name="CuadroTexto 19">
            <a:extLst>
              <a:ext uri="{FF2B5EF4-FFF2-40B4-BE49-F238E27FC236}">
                <a16:creationId xmlns:a16="http://schemas.microsoft.com/office/drawing/2014/main" id="{7CD7AF62-001B-BC4F-B767-D578586276F2}"/>
              </a:ext>
            </a:extLst>
          </p:cNvPr>
          <p:cNvSpPr txBox="1"/>
          <p:nvPr/>
        </p:nvSpPr>
        <p:spPr>
          <a:xfrm>
            <a:off x="536784" y="3593552"/>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OP</a:t>
            </a:r>
          </a:p>
        </p:txBody>
      </p:sp>
      <p:sp>
        <p:nvSpPr>
          <p:cNvPr id="21" name="CuadroTexto 20">
            <a:extLst>
              <a:ext uri="{FF2B5EF4-FFF2-40B4-BE49-F238E27FC236}">
                <a16:creationId xmlns:a16="http://schemas.microsoft.com/office/drawing/2014/main" id="{EC6A7CB9-71C0-B54B-9DE6-106EAC75EDAF}"/>
              </a:ext>
            </a:extLst>
          </p:cNvPr>
          <p:cNvSpPr txBox="1"/>
          <p:nvPr/>
        </p:nvSpPr>
        <p:spPr>
          <a:xfrm>
            <a:off x="1821212" y="5667621"/>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DS</a:t>
            </a:r>
          </a:p>
        </p:txBody>
      </p:sp>
      <p:sp>
        <p:nvSpPr>
          <p:cNvPr id="22" name="CuadroTexto 21">
            <a:extLst>
              <a:ext uri="{FF2B5EF4-FFF2-40B4-BE49-F238E27FC236}">
                <a16:creationId xmlns:a16="http://schemas.microsoft.com/office/drawing/2014/main" id="{E0DEC33E-BFD6-A74A-A018-F8B5EAA2B01F}"/>
              </a:ext>
            </a:extLst>
          </p:cNvPr>
          <p:cNvSpPr txBox="1"/>
          <p:nvPr/>
        </p:nvSpPr>
        <p:spPr>
          <a:xfrm>
            <a:off x="4928310" y="4724520"/>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SPM</a:t>
            </a:r>
          </a:p>
        </p:txBody>
      </p:sp>
      <p:sp>
        <p:nvSpPr>
          <p:cNvPr id="23" name="CuadroTexto 22">
            <a:extLst>
              <a:ext uri="{FF2B5EF4-FFF2-40B4-BE49-F238E27FC236}">
                <a16:creationId xmlns:a16="http://schemas.microsoft.com/office/drawing/2014/main" id="{81DF1794-B44C-8E45-BD45-91A8CE730709}"/>
              </a:ext>
            </a:extLst>
          </p:cNvPr>
          <p:cNvSpPr txBox="1"/>
          <p:nvPr/>
        </p:nvSpPr>
        <p:spPr>
          <a:xfrm>
            <a:off x="5250099" y="3129622"/>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PM</a:t>
            </a:r>
          </a:p>
        </p:txBody>
      </p:sp>
      <p:sp>
        <p:nvSpPr>
          <p:cNvPr id="24" name="CuadroTexto 23">
            <a:extLst>
              <a:ext uri="{FF2B5EF4-FFF2-40B4-BE49-F238E27FC236}">
                <a16:creationId xmlns:a16="http://schemas.microsoft.com/office/drawing/2014/main" id="{E93EABF6-A867-0E49-8656-9CEA9DDD3D1C}"/>
              </a:ext>
            </a:extLst>
          </p:cNvPr>
          <p:cNvSpPr txBox="1"/>
          <p:nvPr/>
        </p:nvSpPr>
        <p:spPr>
          <a:xfrm>
            <a:off x="2353552" y="1090983"/>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DST</a:t>
            </a:r>
          </a:p>
        </p:txBody>
      </p:sp>
      <p:sp>
        <p:nvSpPr>
          <p:cNvPr id="25" name="CuadroTexto 24">
            <a:extLst>
              <a:ext uri="{FF2B5EF4-FFF2-40B4-BE49-F238E27FC236}">
                <a16:creationId xmlns:a16="http://schemas.microsoft.com/office/drawing/2014/main" id="{EF42AE49-0062-A240-A664-D8740284268F}"/>
              </a:ext>
            </a:extLst>
          </p:cNvPr>
          <p:cNvSpPr txBox="1"/>
          <p:nvPr/>
        </p:nvSpPr>
        <p:spPr>
          <a:xfrm>
            <a:off x="4699710" y="1584277"/>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DIF</a:t>
            </a:r>
          </a:p>
        </p:txBody>
      </p:sp>
      <p:sp>
        <p:nvSpPr>
          <p:cNvPr id="26" name="CuadroTexto 25">
            <a:extLst>
              <a:ext uri="{FF2B5EF4-FFF2-40B4-BE49-F238E27FC236}">
                <a16:creationId xmlns:a16="http://schemas.microsoft.com/office/drawing/2014/main" id="{8F0D29AC-EBEB-C54E-ADA6-74F57C107CC8}"/>
              </a:ext>
            </a:extLst>
          </p:cNvPr>
          <p:cNvSpPr txBox="1"/>
          <p:nvPr/>
        </p:nvSpPr>
        <p:spPr>
          <a:xfrm>
            <a:off x="3565685" y="5612636"/>
            <a:ext cx="681290" cy="338554"/>
          </a:xfrm>
          <a:prstGeom prst="rect">
            <a:avLst/>
          </a:prstGeom>
          <a:noFill/>
        </p:spPr>
        <p:txBody>
          <a:bodyPr wrap="square" rtlCol="0">
            <a:spAutoFit/>
          </a:bodyPr>
          <a:lstStyle/>
          <a:p>
            <a:pPr algn="ctr"/>
            <a:r>
              <a:rPr lang="es-MX" sz="1600" b="1" dirty="0">
                <a:solidFill>
                  <a:srgbClr val="002060"/>
                </a:solidFill>
                <a:latin typeface="Barlow" pitchFamily="2" charset="77"/>
              </a:rPr>
              <a:t>TI</a:t>
            </a:r>
          </a:p>
        </p:txBody>
      </p:sp>
    </p:spTree>
    <p:extLst>
      <p:ext uri="{BB962C8B-B14F-4D97-AF65-F5344CB8AC3E}">
        <p14:creationId xmlns:p14="http://schemas.microsoft.com/office/powerpoint/2010/main" val="3399975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0B9DE29-D513-B44F-9486-85CCF7FBFB61}"/>
              </a:ext>
            </a:extLst>
          </p:cNvPr>
          <p:cNvPicPr>
            <a:picLocks noChangeAspect="1"/>
          </p:cNvPicPr>
          <p:nvPr/>
        </p:nvPicPr>
        <p:blipFill>
          <a:blip r:embed="rId3"/>
          <a:stretch>
            <a:fillRect/>
          </a:stretch>
        </p:blipFill>
        <p:spPr>
          <a:xfrm>
            <a:off x="9323201" y="175656"/>
            <a:ext cx="2610426" cy="1661943"/>
          </a:xfrm>
          <a:prstGeom prst="rect">
            <a:avLst/>
          </a:prstGeom>
        </p:spPr>
      </p:pic>
      <p:pic>
        <p:nvPicPr>
          <p:cNvPr id="5" name="Imagen 4">
            <a:extLst>
              <a:ext uri="{FF2B5EF4-FFF2-40B4-BE49-F238E27FC236}">
                <a16:creationId xmlns:a16="http://schemas.microsoft.com/office/drawing/2014/main" id="{0C9AD380-5A5F-2147-B597-FA7820C9628E}"/>
              </a:ext>
            </a:extLst>
          </p:cNvPr>
          <p:cNvPicPr>
            <a:picLocks noChangeAspect="1"/>
          </p:cNvPicPr>
          <p:nvPr/>
        </p:nvPicPr>
        <p:blipFill>
          <a:blip r:embed="rId4"/>
          <a:stretch>
            <a:fillRect/>
          </a:stretch>
        </p:blipFill>
        <p:spPr>
          <a:xfrm>
            <a:off x="6332927" y="6480821"/>
            <a:ext cx="5600700" cy="304800"/>
          </a:xfrm>
          <a:prstGeom prst="rect">
            <a:avLst/>
          </a:prstGeom>
        </p:spPr>
      </p:pic>
      <p:pic>
        <p:nvPicPr>
          <p:cNvPr id="9" name="Imagen 8">
            <a:extLst>
              <a:ext uri="{FF2B5EF4-FFF2-40B4-BE49-F238E27FC236}">
                <a16:creationId xmlns:a16="http://schemas.microsoft.com/office/drawing/2014/main" id="{48455AE2-7312-9A4E-AA0A-9B2E441EA6D0}"/>
              </a:ext>
            </a:extLst>
          </p:cNvPr>
          <p:cNvPicPr>
            <a:picLocks noChangeAspect="1"/>
          </p:cNvPicPr>
          <p:nvPr/>
        </p:nvPicPr>
        <p:blipFill>
          <a:blip r:embed="rId5"/>
          <a:stretch>
            <a:fillRect/>
          </a:stretch>
        </p:blipFill>
        <p:spPr>
          <a:xfrm>
            <a:off x="2709980" y="5020401"/>
            <a:ext cx="936541" cy="936541"/>
          </a:xfrm>
          <a:prstGeom prst="rect">
            <a:avLst/>
          </a:prstGeom>
        </p:spPr>
      </p:pic>
      <p:pic>
        <p:nvPicPr>
          <p:cNvPr id="11" name="Imagen 10">
            <a:extLst>
              <a:ext uri="{FF2B5EF4-FFF2-40B4-BE49-F238E27FC236}">
                <a16:creationId xmlns:a16="http://schemas.microsoft.com/office/drawing/2014/main" id="{B1D2E826-074F-854F-A480-C66E37E6FCD3}"/>
              </a:ext>
            </a:extLst>
          </p:cNvPr>
          <p:cNvPicPr>
            <a:picLocks noChangeAspect="1"/>
          </p:cNvPicPr>
          <p:nvPr/>
        </p:nvPicPr>
        <p:blipFill>
          <a:blip r:embed="rId6"/>
          <a:stretch>
            <a:fillRect/>
          </a:stretch>
        </p:blipFill>
        <p:spPr>
          <a:xfrm>
            <a:off x="4602922" y="5020401"/>
            <a:ext cx="993168" cy="993168"/>
          </a:xfrm>
          <a:prstGeom prst="rect">
            <a:avLst/>
          </a:prstGeom>
        </p:spPr>
      </p:pic>
      <p:sp>
        <p:nvSpPr>
          <p:cNvPr id="12" name="CuadroTexto 11">
            <a:extLst>
              <a:ext uri="{FF2B5EF4-FFF2-40B4-BE49-F238E27FC236}">
                <a16:creationId xmlns:a16="http://schemas.microsoft.com/office/drawing/2014/main" id="{97E7C77A-5DB4-0A45-9204-5CA48BD90C9C}"/>
              </a:ext>
            </a:extLst>
          </p:cNvPr>
          <p:cNvSpPr txBox="1"/>
          <p:nvPr/>
        </p:nvSpPr>
        <p:spPr>
          <a:xfrm>
            <a:off x="363623" y="312849"/>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el</a:t>
            </a:r>
          </a:p>
        </p:txBody>
      </p:sp>
      <p:sp>
        <p:nvSpPr>
          <p:cNvPr id="13" name="CuadroTexto 12">
            <a:extLst>
              <a:ext uri="{FF2B5EF4-FFF2-40B4-BE49-F238E27FC236}">
                <a16:creationId xmlns:a16="http://schemas.microsoft.com/office/drawing/2014/main" id="{549EA303-78E0-B242-A21F-344856A25595}"/>
              </a:ext>
            </a:extLst>
          </p:cNvPr>
          <p:cNvSpPr txBox="1"/>
          <p:nvPr/>
        </p:nvSpPr>
        <p:spPr>
          <a:xfrm>
            <a:off x="609091" y="700329"/>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Presupuesto</a:t>
            </a:r>
          </a:p>
        </p:txBody>
      </p:sp>
      <p:sp>
        <p:nvSpPr>
          <p:cNvPr id="14" name="CuadroTexto 13">
            <a:extLst>
              <a:ext uri="{FF2B5EF4-FFF2-40B4-BE49-F238E27FC236}">
                <a16:creationId xmlns:a16="http://schemas.microsoft.com/office/drawing/2014/main" id="{9D726A5B-F5BC-7C49-A859-906DE342F7BD}"/>
              </a:ext>
            </a:extLst>
          </p:cNvPr>
          <p:cNvSpPr txBox="1"/>
          <p:nvPr/>
        </p:nvSpPr>
        <p:spPr>
          <a:xfrm>
            <a:off x="1504057" y="1129713"/>
            <a:ext cx="2814452" cy="707886"/>
          </a:xfrm>
          <a:prstGeom prst="rect">
            <a:avLst/>
          </a:prstGeom>
          <a:noFill/>
        </p:spPr>
        <p:txBody>
          <a:bodyPr wrap="square" rtlCol="0">
            <a:spAutoFit/>
          </a:bodyPr>
          <a:lstStyle/>
          <a:p>
            <a:r>
              <a:rPr lang="es-MX" sz="4000" b="1" spc="-150" dirty="0">
                <a:solidFill>
                  <a:srgbClr val="002060"/>
                </a:solidFill>
                <a:latin typeface="Barlow" pitchFamily="2" charset="77"/>
              </a:rPr>
              <a:t>de Egresos</a:t>
            </a:r>
          </a:p>
        </p:txBody>
      </p:sp>
      <p:pic>
        <p:nvPicPr>
          <p:cNvPr id="18" name="Imagen 17">
            <a:extLst>
              <a:ext uri="{FF2B5EF4-FFF2-40B4-BE49-F238E27FC236}">
                <a16:creationId xmlns:a16="http://schemas.microsoft.com/office/drawing/2014/main" id="{5AF5FDE4-B7C0-484F-A24E-555C084D9DED}"/>
              </a:ext>
            </a:extLst>
          </p:cNvPr>
          <p:cNvPicPr>
            <a:picLocks noChangeAspect="1"/>
          </p:cNvPicPr>
          <p:nvPr/>
        </p:nvPicPr>
        <p:blipFill>
          <a:blip r:embed="rId7"/>
          <a:stretch>
            <a:fillRect/>
          </a:stretch>
        </p:blipFill>
        <p:spPr>
          <a:xfrm>
            <a:off x="6514692" y="5291341"/>
            <a:ext cx="859819" cy="859819"/>
          </a:xfrm>
          <a:prstGeom prst="rect">
            <a:avLst/>
          </a:prstGeom>
        </p:spPr>
      </p:pic>
      <p:sp>
        <p:nvSpPr>
          <p:cNvPr id="19" name="Retardo 18">
            <a:extLst>
              <a:ext uri="{FF2B5EF4-FFF2-40B4-BE49-F238E27FC236}">
                <a16:creationId xmlns:a16="http://schemas.microsoft.com/office/drawing/2014/main" id="{67012234-5E88-004C-BC2F-90017D527DC3}"/>
              </a:ext>
            </a:extLst>
          </p:cNvPr>
          <p:cNvSpPr/>
          <p:nvPr/>
        </p:nvSpPr>
        <p:spPr>
          <a:xfrm rot="5400000">
            <a:off x="5255106" y="-7791"/>
            <a:ext cx="3890963" cy="3902601"/>
          </a:xfrm>
          <a:prstGeom prst="flowChartDelay">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1" name="Imagen 20">
            <a:extLst>
              <a:ext uri="{FF2B5EF4-FFF2-40B4-BE49-F238E27FC236}">
                <a16:creationId xmlns:a16="http://schemas.microsoft.com/office/drawing/2014/main" id="{348514F9-A5A6-024D-AD00-AA72F84C070E}"/>
              </a:ext>
            </a:extLst>
          </p:cNvPr>
          <p:cNvPicPr>
            <a:picLocks noChangeAspect="1"/>
          </p:cNvPicPr>
          <p:nvPr/>
        </p:nvPicPr>
        <p:blipFill rotWithShape="1">
          <a:blip r:embed="rId8"/>
          <a:srcRect t="20417"/>
          <a:stretch/>
        </p:blipFill>
        <p:spPr>
          <a:xfrm>
            <a:off x="5512303" y="-15259"/>
            <a:ext cx="3104221" cy="4271525"/>
          </a:xfrm>
          <a:prstGeom prst="rect">
            <a:avLst/>
          </a:prstGeom>
        </p:spPr>
      </p:pic>
      <p:pic>
        <p:nvPicPr>
          <p:cNvPr id="7" name="Imagen 6">
            <a:extLst>
              <a:ext uri="{FF2B5EF4-FFF2-40B4-BE49-F238E27FC236}">
                <a16:creationId xmlns:a16="http://schemas.microsoft.com/office/drawing/2014/main" id="{5B4EB1C5-94FE-2B45-9904-4AB07123CB23}"/>
              </a:ext>
            </a:extLst>
          </p:cNvPr>
          <p:cNvPicPr>
            <a:picLocks noChangeAspect="1"/>
          </p:cNvPicPr>
          <p:nvPr/>
        </p:nvPicPr>
        <p:blipFill>
          <a:blip r:embed="rId9"/>
          <a:stretch>
            <a:fillRect/>
          </a:stretch>
        </p:blipFill>
        <p:spPr>
          <a:xfrm>
            <a:off x="933543" y="5073679"/>
            <a:ext cx="863272" cy="863272"/>
          </a:xfrm>
          <a:prstGeom prst="rect">
            <a:avLst/>
          </a:prstGeom>
        </p:spPr>
      </p:pic>
      <p:sp>
        <p:nvSpPr>
          <p:cNvPr id="22" name="CuadroTexto 21">
            <a:extLst>
              <a:ext uri="{FF2B5EF4-FFF2-40B4-BE49-F238E27FC236}">
                <a16:creationId xmlns:a16="http://schemas.microsoft.com/office/drawing/2014/main" id="{299DF398-CF38-9E48-8264-0219DD8E9825}"/>
              </a:ext>
            </a:extLst>
          </p:cNvPr>
          <p:cNvSpPr txBox="1"/>
          <p:nvPr/>
        </p:nvSpPr>
        <p:spPr>
          <a:xfrm>
            <a:off x="811304" y="5935484"/>
            <a:ext cx="1085740" cy="338554"/>
          </a:xfrm>
          <a:prstGeom prst="rect">
            <a:avLst/>
          </a:prstGeom>
          <a:noFill/>
        </p:spPr>
        <p:txBody>
          <a:bodyPr wrap="square" rtlCol="0">
            <a:spAutoFit/>
          </a:bodyPr>
          <a:lstStyle/>
          <a:p>
            <a:pPr algn="ctr"/>
            <a:r>
              <a:rPr lang="es-MX" sz="1600" dirty="0">
                <a:solidFill>
                  <a:srgbClr val="002060"/>
                </a:solidFill>
                <a:latin typeface="Barlow" pitchFamily="2" charset="77"/>
              </a:rPr>
              <a:t>Calles</a:t>
            </a:r>
          </a:p>
        </p:txBody>
      </p:sp>
      <p:sp>
        <p:nvSpPr>
          <p:cNvPr id="23" name="CuadroTexto 22">
            <a:extLst>
              <a:ext uri="{FF2B5EF4-FFF2-40B4-BE49-F238E27FC236}">
                <a16:creationId xmlns:a16="http://schemas.microsoft.com/office/drawing/2014/main" id="{730607C9-5D1C-7D42-BB8D-4B12A2D58833}"/>
              </a:ext>
            </a:extLst>
          </p:cNvPr>
          <p:cNvSpPr txBox="1"/>
          <p:nvPr/>
        </p:nvSpPr>
        <p:spPr>
          <a:xfrm>
            <a:off x="2552723" y="5938490"/>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Alumbrado público</a:t>
            </a:r>
          </a:p>
        </p:txBody>
      </p:sp>
      <p:sp>
        <p:nvSpPr>
          <p:cNvPr id="24" name="CuadroTexto 23">
            <a:extLst>
              <a:ext uri="{FF2B5EF4-FFF2-40B4-BE49-F238E27FC236}">
                <a16:creationId xmlns:a16="http://schemas.microsoft.com/office/drawing/2014/main" id="{58215890-632C-BC4D-AC7A-E2C90BB6736B}"/>
              </a:ext>
            </a:extLst>
          </p:cNvPr>
          <p:cNvSpPr txBox="1"/>
          <p:nvPr/>
        </p:nvSpPr>
        <p:spPr>
          <a:xfrm>
            <a:off x="4440110" y="5990710"/>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Parques y jardines</a:t>
            </a:r>
          </a:p>
        </p:txBody>
      </p:sp>
      <p:sp>
        <p:nvSpPr>
          <p:cNvPr id="25" name="CuadroTexto 24">
            <a:extLst>
              <a:ext uri="{FF2B5EF4-FFF2-40B4-BE49-F238E27FC236}">
                <a16:creationId xmlns:a16="http://schemas.microsoft.com/office/drawing/2014/main" id="{7901E764-CC33-9443-8D95-D6BCAF706A9D}"/>
              </a:ext>
            </a:extLst>
          </p:cNvPr>
          <p:cNvSpPr txBox="1"/>
          <p:nvPr/>
        </p:nvSpPr>
        <p:spPr>
          <a:xfrm>
            <a:off x="6355806" y="5943645"/>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Agua potable</a:t>
            </a:r>
          </a:p>
        </p:txBody>
      </p:sp>
      <p:pic>
        <p:nvPicPr>
          <p:cNvPr id="27" name="Imagen 26">
            <a:extLst>
              <a:ext uri="{FF2B5EF4-FFF2-40B4-BE49-F238E27FC236}">
                <a16:creationId xmlns:a16="http://schemas.microsoft.com/office/drawing/2014/main" id="{C06731E9-7AC5-5B40-B4A6-AA9757C94DF5}"/>
              </a:ext>
            </a:extLst>
          </p:cNvPr>
          <p:cNvPicPr>
            <a:picLocks noChangeAspect="1"/>
          </p:cNvPicPr>
          <p:nvPr/>
        </p:nvPicPr>
        <p:blipFill>
          <a:blip r:embed="rId10"/>
          <a:stretch>
            <a:fillRect/>
          </a:stretch>
        </p:blipFill>
        <p:spPr>
          <a:xfrm>
            <a:off x="8194247" y="5160165"/>
            <a:ext cx="854146" cy="854146"/>
          </a:xfrm>
          <a:prstGeom prst="rect">
            <a:avLst/>
          </a:prstGeom>
        </p:spPr>
      </p:pic>
      <p:sp>
        <p:nvSpPr>
          <p:cNvPr id="28" name="CuadroTexto 27">
            <a:extLst>
              <a:ext uri="{FF2B5EF4-FFF2-40B4-BE49-F238E27FC236}">
                <a16:creationId xmlns:a16="http://schemas.microsoft.com/office/drawing/2014/main" id="{7F1E228A-449C-5F41-920A-B38FFB2837CB}"/>
              </a:ext>
            </a:extLst>
          </p:cNvPr>
          <p:cNvSpPr txBox="1"/>
          <p:nvPr/>
        </p:nvSpPr>
        <p:spPr>
          <a:xfrm>
            <a:off x="7961924" y="5970869"/>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Seguridad pública</a:t>
            </a:r>
          </a:p>
        </p:txBody>
      </p:sp>
      <p:sp>
        <p:nvSpPr>
          <p:cNvPr id="15" name="CuadroTexto 14">
            <a:extLst>
              <a:ext uri="{FF2B5EF4-FFF2-40B4-BE49-F238E27FC236}">
                <a16:creationId xmlns:a16="http://schemas.microsoft.com/office/drawing/2014/main" id="{C44BD9DC-7FDA-F646-8D79-72634C679482}"/>
              </a:ext>
            </a:extLst>
          </p:cNvPr>
          <p:cNvSpPr txBox="1"/>
          <p:nvPr/>
        </p:nvSpPr>
        <p:spPr>
          <a:xfrm>
            <a:off x="363622" y="1625420"/>
            <a:ext cx="5524559" cy="646331"/>
          </a:xfrm>
          <a:prstGeom prst="rect">
            <a:avLst/>
          </a:prstGeom>
          <a:noFill/>
        </p:spPr>
        <p:txBody>
          <a:bodyPr wrap="square" rtlCol="0">
            <a:spAutoFit/>
          </a:bodyPr>
          <a:lstStyle/>
          <a:p>
            <a:r>
              <a:rPr lang="es-MX" sz="3600" spc="-150" dirty="0">
                <a:solidFill>
                  <a:srgbClr val="002060"/>
                </a:solidFill>
                <a:latin typeface="Barlow" pitchFamily="2" charset="77"/>
              </a:rPr>
              <a:t>y cuál es su importancia?</a:t>
            </a:r>
          </a:p>
        </p:txBody>
      </p:sp>
      <p:sp>
        <p:nvSpPr>
          <p:cNvPr id="29" name="CuadroTexto 28">
            <a:extLst>
              <a:ext uri="{FF2B5EF4-FFF2-40B4-BE49-F238E27FC236}">
                <a16:creationId xmlns:a16="http://schemas.microsoft.com/office/drawing/2014/main" id="{2CD002DC-2119-8D43-8772-C300586E212B}"/>
              </a:ext>
            </a:extLst>
          </p:cNvPr>
          <p:cNvSpPr txBox="1"/>
          <p:nvPr/>
        </p:nvSpPr>
        <p:spPr>
          <a:xfrm>
            <a:off x="387763" y="2315543"/>
            <a:ext cx="4469939" cy="1631216"/>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Es una herramienta que permite la administración del ejercicio del gasto público, proporcionando servicios y obras públicas en </a:t>
            </a:r>
            <a:r>
              <a:rPr lang="es-MX" sz="2000" b="1" dirty="0">
                <a:solidFill>
                  <a:srgbClr val="002060"/>
                </a:solidFill>
                <a:latin typeface="Barlow Light" panose="00000400000000000000" pitchFamily="2" charset="0"/>
                <a:cs typeface="Arial" panose="020B0604020202020204" pitchFamily="34" charset="0"/>
              </a:rPr>
              <a:t>beneficio de la ciudadanía, de ahí su importancia.</a:t>
            </a:r>
            <a:endParaRPr lang="es-MX" b="1" dirty="0">
              <a:solidFill>
                <a:srgbClr val="002060"/>
              </a:solidFill>
            </a:endParaRPr>
          </a:p>
        </p:txBody>
      </p:sp>
      <p:pic>
        <p:nvPicPr>
          <p:cNvPr id="33" name="Imagen 32">
            <a:extLst>
              <a:ext uri="{FF2B5EF4-FFF2-40B4-BE49-F238E27FC236}">
                <a16:creationId xmlns:a16="http://schemas.microsoft.com/office/drawing/2014/main" id="{5925CEE1-B853-B944-B273-480E9BFB413A}"/>
              </a:ext>
            </a:extLst>
          </p:cNvPr>
          <p:cNvPicPr>
            <a:picLocks noChangeAspect="1"/>
          </p:cNvPicPr>
          <p:nvPr/>
        </p:nvPicPr>
        <p:blipFill>
          <a:blip r:embed="rId11"/>
          <a:stretch>
            <a:fillRect/>
          </a:stretch>
        </p:blipFill>
        <p:spPr>
          <a:xfrm>
            <a:off x="9800365" y="4998584"/>
            <a:ext cx="1239980" cy="1239980"/>
          </a:xfrm>
          <a:prstGeom prst="rect">
            <a:avLst/>
          </a:prstGeom>
        </p:spPr>
      </p:pic>
      <p:sp>
        <p:nvSpPr>
          <p:cNvPr id="34" name="CuadroTexto 33">
            <a:extLst>
              <a:ext uri="{FF2B5EF4-FFF2-40B4-BE49-F238E27FC236}">
                <a16:creationId xmlns:a16="http://schemas.microsoft.com/office/drawing/2014/main" id="{EEAFBE0E-F6AC-D54C-9D3D-ADD1A457867B}"/>
              </a:ext>
            </a:extLst>
          </p:cNvPr>
          <p:cNvSpPr txBox="1"/>
          <p:nvPr/>
        </p:nvSpPr>
        <p:spPr>
          <a:xfrm>
            <a:off x="9718535" y="6043059"/>
            <a:ext cx="1318792" cy="584775"/>
          </a:xfrm>
          <a:prstGeom prst="rect">
            <a:avLst/>
          </a:prstGeom>
          <a:noFill/>
        </p:spPr>
        <p:txBody>
          <a:bodyPr wrap="square" rtlCol="0">
            <a:spAutoFit/>
          </a:bodyPr>
          <a:lstStyle/>
          <a:p>
            <a:pPr algn="ctr"/>
            <a:r>
              <a:rPr lang="es-MX" sz="1600" dirty="0">
                <a:solidFill>
                  <a:srgbClr val="002060"/>
                </a:solidFill>
                <a:latin typeface="Barlow" pitchFamily="2" charset="77"/>
              </a:rPr>
              <a:t>Recolección de basura</a:t>
            </a:r>
          </a:p>
        </p:txBody>
      </p:sp>
      <p:cxnSp>
        <p:nvCxnSpPr>
          <p:cNvPr id="38" name="Conector angular 37">
            <a:extLst>
              <a:ext uri="{FF2B5EF4-FFF2-40B4-BE49-F238E27FC236}">
                <a16:creationId xmlns:a16="http://schemas.microsoft.com/office/drawing/2014/main" id="{697F0C00-5D47-D14E-AF12-8B3D75EE26D0}"/>
              </a:ext>
            </a:extLst>
          </p:cNvPr>
          <p:cNvCxnSpPr>
            <a:cxnSpLocks/>
          </p:cNvCxnSpPr>
          <p:nvPr/>
        </p:nvCxnSpPr>
        <p:spPr>
          <a:xfrm rot="10800000" flipV="1">
            <a:off x="1365179" y="4121113"/>
            <a:ext cx="5184219" cy="831438"/>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4" name="Conector angular 43">
            <a:extLst>
              <a:ext uri="{FF2B5EF4-FFF2-40B4-BE49-F238E27FC236}">
                <a16:creationId xmlns:a16="http://schemas.microsoft.com/office/drawing/2014/main" id="{2E0E1941-6BCA-8F46-9ED6-035B291E7D1C}"/>
              </a:ext>
            </a:extLst>
          </p:cNvPr>
          <p:cNvCxnSpPr>
            <a:endCxn id="33" idx="0"/>
          </p:cNvCxnSpPr>
          <p:nvPr/>
        </p:nvCxnSpPr>
        <p:spPr>
          <a:xfrm>
            <a:off x="7495674" y="4121113"/>
            <a:ext cx="2924681" cy="877471"/>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7E7883D4-FDE8-9E4F-AAF6-A2D3C289A77C}"/>
              </a:ext>
            </a:extLst>
          </p:cNvPr>
          <p:cNvCxnSpPr/>
          <p:nvPr/>
        </p:nvCxnSpPr>
        <p:spPr>
          <a:xfrm>
            <a:off x="3178250" y="4121113"/>
            <a:ext cx="0" cy="7818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23064DB7-D89E-4F4B-96B8-921C8ED695D2}"/>
              </a:ext>
            </a:extLst>
          </p:cNvPr>
          <p:cNvCxnSpPr/>
          <p:nvPr/>
        </p:nvCxnSpPr>
        <p:spPr>
          <a:xfrm>
            <a:off x="5031113" y="4121113"/>
            <a:ext cx="0" cy="7818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a:extLst>
              <a:ext uri="{FF2B5EF4-FFF2-40B4-BE49-F238E27FC236}">
                <a16:creationId xmlns:a16="http://schemas.microsoft.com/office/drawing/2014/main" id="{1B7402C2-D1FD-7A44-B8C3-DF97A836148C}"/>
              </a:ext>
            </a:extLst>
          </p:cNvPr>
          <p:cNvCxnSpPr/>
          <p:nvPr/>
        </p:nvCxnSpPr>
        <p:spPr>
          <a:xfrm>
            <a:off x="8616524" y="4121113"/>
            <a:ext cx="0" cy="78185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50" name="Conector angular 49">
            <a:extLst>
              <a:ext uri="{FF2B5EF4-FFF2-40B4-BE49-F238E27FC236}">
                <a16:creationId xmlns:a16="http://schemas.microsoft.com/office/drawing/2014/main" id="{982C96DF-F483-ED4F-9295-ECD35220D30E}"/>
              </a:ext>
            </a:extLst>
          </p:cNvPr>
          <p:cNvCxnSpPr>
            <a:cxnSpLocks/>
          </p:cNvCxnSpPr>
          <p:nvPr/>
        </p:nvCxnSpPr>
        <p:spPr>
          <a:xfrm rot="5400000">
            <a:off x="6873266" y="4388757"/>
            <a:ext cx="898476" cy="364813"/>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7AEA14DB-CA91-7B44-B8CF-A81B2130B9B3}"/>
              </a:ext>
            </a:extLst>
          </p:cNvPr>
          <p:cNvSpPr txBox="1"/>
          <p:nvPr/>
        </p:nvSpPr>
        <p:spPr>
          <a:xfrm>
            <a:off x="5534286" y="4146192"/>
            <a:ext cx="1699550" cy="400110"/>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Se traduce a:</a:t>
            </a:r>
            <a:endParaRPr lang="es-MX" b="1" dirty="0">
              <a:solidFill>
                <a:srgbClr val="002060"/>
              </a:solidFill>
            </a:endParaRPr>
          </a:p>
        </p:txBody>
      </p:sp>
    </p:spTree>
    <p:extLst>
      <p:ext uri="{BB962C8B-B14F-4D97-AF65-F5344CB8AC3E}">
        <p14:creationId xmlns:p14="http://schemas.microsoft.com/office/powerpoint/2010/main" val="81994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97B94BF-690C-ED4E-B22E-CD6516CAFA64}"/>
              </a:ext>
            </a:extLst>
          </p:cNvPr>
          <p:cNvPicPr>
            <a:picLocks noChangeAspect="1"/>
          </p:cNvPicPr>
          <p:nvPr/>
        </p:nvPicPr>
        <p:blipFill>
          <a:blip r:embed="rId3"/>
          <a:stretch>
            <a:fillRect/>
          </a:stretch>
        </p:blipFill>
        <p:spPr>
          <a:xfrm>
            <a:off x="9323201" y="175656"/>
            <a:ext cx="2610426" cy="1661943"/>
          </a:xfrm>
          <a:prstGeom prst="rect">
            <a:avLst/>
          </a:prstGeom>
        </p:spPr>
      </p:pic>
      <p:pic>
        <p:nvPicPr>
          <p:cNvPr id="5" name="Imagen 4">
            <a:extLst>
              <a:ext uri="{FF2B5EF4-FFF2-40B4-BE49-F238E27FC236}">
                <a16:creationId xmlns:a16="http://schemas.microsoft.com/office/drawing/2014/main" id="{506DA954-A6FD-6942-856F-0D0E11A4574B}"/>
              </a:ext>
            </a:extLst>
          </p:cNvPr>
          <p:cNvPicPr>
            <a:picLocks noChangeAspect="1"/>
          </p:cNvPicPr>
          <p:nvPr/>
        </p:nvPicPr>
        <p:blipFill>
          <a:blip r:embed="rId4"/>
          <a:stretch>
            <a:fillRect/>
          </a:stretch>
        </p:blipFill>
        <p:spPr>
          <a:xfrm>
            <a:off x="6332927" y="6480821"/>
            <a:ext cx="5600700" cy="304800"/>
          </a:xfrm>
          <a:prstGeom prst="rect">
            <a:avLst/>
          </a:prstGeom>
        </p:spPr>
      </p:pic>
      <p:sp>
        <p:nvSpPr>
          <p:cNvPr id="6" name="CuadroTexto 5">
            <a:extLst>
              <a:ext uri="{FF2B5EF4-FFF2-40B4-BE49-F238E27FC236}">
                <a16:creationId xmlns:a16="http://schemas.microsoft.com/office/drawing/2014/main" id="{CEF88946-F71E-EB4E-9CAF-C15871E7594B}"/>
              </a:ext>
            </a:extLst>
          </p:cNvPr>
          <p:cNvSpPr txBox="1"/>
          <p:nvPr/>
        </p:nvSpPr>
        <p:spPr>
          <a:xfrm>
            <a:off x="317979" y="590396"/>
            <a:ext cx="2173184" cy="646331"/>
          </a:xfrm>
          <a:prstGeom prst="rect">
            <a:avLst/>
          </a:prstGeom>
          <a:noFill/>
        </p:spPr>
        <p:txBody>
          <a:bodyPr wrap="square" rtlCol="0">
            <a:spAutoFit/>
          </a:bodyPr>
          <a:lstStyle/>
          <a:p>
            <a:r>
              <a:rPr lang="es-MX" sz="3200" spc="-150" dirty="0">
                <a:solidFill>
                  <a:srgbClr val="002060"/>
                </a:solidFill>
                <a:latin typeface="Barlow" pitchFamily="2" charset="77"/>
              </a:rPr>
              <a:t>¿</a:t>
            </a:r>
            <a:r>
              <a:rPr lang="es-MX" sz="3600" spc="-150" dirty="0">
                <a:solidFill>
                  <a:srgbClr val="002060"/>
                </a:solidFill>
                <a:latin typeface="Barlow" pitchFamily="2" charset="77"/>
              </a:rPr>
              <a:t>Qué</a:t>
            </a:r>
            <a:r>
              <a:rPr lang="es-MX" sz="3200" spc="-150" dirty="0">
                <a:solidFill>
                  <a:srgbClr val="002060"/>
                </a:solidFill>
                <a:latin typeface="Barlow" pitchFamily="2" charset="77"/>
              </a:rPr>
              <a:t> es el</a:t>
            </a:r>
          </a:p>
        </p:txBody>
      </p:sp>
      <p:sp>
        <p:nvSpPr>
          <p:cNvPr id="7" name="CuadroTexto 6">
            <a:extLst>
              <a:ext uri="{FF2B5EF4-FFF2-40B4-BE49-F238E27FC236}">
                <a16:creationId xmlns:a16="http://schemas.microsoft.com/office/drawing/2014/main" id="{2DFA0872-CD16-9D44-B7E3-0C4CEE52E0A9}"/>
              </a:ext>
            </a:extLst>
          </p:cNvPr>
          <p:cNvSpPr txBox="1"/>
          <p:nvPr/>
        </p:nvSpPr>
        <p:spPr>
          <a:xfrm>
            <a:off x="563447" y="977876"/>
            <a:ext cx="2933204" cy="707886"/>
          </a:xfrm>
          <a:prstGeom prst="rect">
            <a:avLst/>
          </a:prstGeom>
          <a:noFill/>
        </p:spPr>
        <p:txBody>
          <a:bodyPr wrap="square" rtlCol="0">
            <a:spAutoFit/>
          </a:bodyPr>
          <a:lstStyle/>
          <a:p>
            <a:r>
              <a:rPr lang="es-MX" sz="4000" b="1" spc="-150" dirty="0">
                <a:solidFill>
                  <a:srgbClr val="002060"/>
                </a:solidFill>
                <a:latin typeface="Barlow" pitchFamily="2" charset="77"/>
              </a:rPr>
              <a:t>Presupuesto</a:t>
            </a:r>
          </a:p>
        </p:txBody>
      </p:sp>
      <p:sp>
        <p:nvSpPr>
          <p:cNvPr id="8" name="CuadroTexto 7">
            <a:extLst>
              <a:ext uri="{FF2B5EF4-FFF2-40B4-BE49-F238E27FC236}">
                <a16:creationId xmlns:a16="http://schemas.microsoft.com/office/drawing/2014/main" id="{4967DFAB-5AD9-574C-A83F-68D9227785D9}"/>
              </a:ext>
            </a:extLst>
          </p:cNvPr>
          <p:cNvSpPr txBox="1"/>
          <p:nvPr/>
        </p:nvSpPr>
        <p:spPr>
          <a:xfrm>
            <a:off x="1304177" y="1407260"/>
            <a:ext cx="2814452" cy="707886"/>
          </a:xfrm>
          <a:prstGeom prst="rect">
            <a:avLst/>
          </a:prstGeom>
          <a:noFill/>
        </p:spPr>
        <p:txBody>
          <a:bodyPr wrap="square" rtlCol="0">
            <a:spAutoFit/>
          </a:bodyPr>
          <a:lstStyle/>
          <a:p>
            <a:r>
              <a:rPr lang="es-MX" sz="4000" b="1" spc="-150" dirty="0">
                <a:solidFill>
                  <a:srgbClr val="002060"/>
                </a:solidFill>
                <a:latin typeface="Barlow" pitchFamily="2" charset="77"/>
              </a:rPr>
              <a:t>Ciudadano?</a:t>
            </a:r>
          </a:p>
        </p:txBody>
      </p:sp>
      <p:sp>
        <p:nvSpPr>
          <p:cNvPr id="9" name="CuadroTexto 8">
            <a:extLst>
              <a:ext uri="{FF2B5EF4-FFF2-40B4-BE49-F238E27FC236}">
                <a16:creationId xmlns:a16="http://schemas.microsoft.com/office/drawing/2014/main" id="{73AB3835-72D4-1247-9B72-721CE5CD9B19}"/>
              </a:ext>
            </a:extLst>
          </p:cNvPr>
          <p:cNvSpPr txBox="1"/>
          <p:nvPr/>
        </p:nvSpPr>
        <p:spPr>
          <a:xfrm>
            <a:off x="609091" y="2141065"/>
            <a:ext cx="2933204" cy="4093428"/>
          </a:xfrm>
          <a:prstGeom prst="rect">
            <a:avLst/>
          </a:prstGeom>
          <a:noFill/>
        </p:spPr>
        <p:txBody>
          <a:bodyPr wrap="square" rtlCol="0">
            <a:spAutoFit/>
          </a:bodyPr>
          <a:lstStyle/>
          <a:p>
            <a:pPr algn="just"/>
            <a:r>
              <a:rPr lang="es-MX" sz="2000" dirty="0">
                <a:solidFill>
                  <a:srgbClr val="002060"/>
                </a:solidFill>
                <a:latin typeface="Barlow Light" panose="00000400000000000000" pitchFamily="2" charset="0"/>
                <a:cs typeface="Arial" panose="020B0604020202020204" pitchFamily="34" charset="0"/>
              </a:rPr>
              <a:t>Es una </a:t>
            </a:r>
            <a:r>
              <a:rPr lang="es-MX" sz="2000" b="1" dirty="0">
                <a:solidFill>
                  <a:srgbClr val="002060"/>
                </a:solidFill>
                <a:latin typeface="Barlow Light" panose="00000400000000000000" pitchFamily="2" charset="0"/>
                <a:cs typeface="Arial" panose="020B0604020202020204" pitchFamily="34" charset="0"/>
              </a:rPr>
              <a:t>explicación breve </a:t>
            </a:r>
            <a:r>
              <a:rPr lang="es-MX" sz="2000" dirty="0">
                <a:solidFill>
                  <a:srgbClr val="002060"/>
                </a:solidFill>
                <a:latin typeface="Barlow Light" panose="00000400000000000000" pitchFamily="2" charset="0"/>
                <a:cs typeface="Arial" panose="020B0604020202020204" pitchFamily="34" charset="0"/>
              </a:rPr>
              <a:t>para difundir, en términos sencillos, los recursos que se estiman gastar para el Ejercicio Fiscal 2024 por parte de Gobierno Municipal de Mérida, Yucatán. </a:t>
            </a:r>
            <a:r>
              <a:rPr lang="es-MX" sz="2000" b="1" dirty="0">
                <a:solidFill>
                  <a:srgbClr val="002060"/>
                </a:solidFill>
                <a:latin typeface="Barlow Light" panose="00000400000000000000" pitchFamily="2" charset="0"/>
                <a:cs typeface="Arial" panose="020B0604020202020204" pitchFamily="34" charset="0"/>
              </a:rPr>
              <a:t>Con la finalidad de informar de una manera clara, las acciones y recursos previstos para el año que se autoriza.</a:t>
            </a:r>
          </a:p>
        </p:txBody>
      </p:sp>
      <p:pic>
        <p:nvPicPr>
          <p:cNvPr id="10" name="Imagen 9">
            <a:extLst>
              <a:ext uri="{FF2B5EF4-FFF2-40B4-BE49-F238E27FC236}">
                <a16:creationId xmlns:a16="http://schemas.microsoft.com/office/drawing/2014/main" id="{E48C7682-9855-2347-BFD8-03C5C477C594}"/>
              </a:ext>
            </a:extLst>
          </p:cNvPr>
          <p:cNvPicPr>
            <a:picLocks noChangeAspect="1"/>
          </p:cNvPicPr>
          <p:nvPr/>
        </p:nvPicPr>
        <p:blipFill>
          <a:blip r:embed="rId5"/>
          <a:stretch>
            <a:fillRect/>
          </a:stretch>
        </p:blipFill>
        <p:spPr>
          <a:xfrm>
            <a:off x="7430677" y="1685762"/>
            <a:ext cx="4030348" cy="4144954"/>
          </a:xfrm>
          <a:prstGeom prst="rect">
            <a:avLst/>
          </a:prstGeom>
        </p:spPr>
      </p:pic>
      <p:pic>
        <p:nvPicPr>
          <p:cNvPr id="12" name="Imagen 11">
            <a:extLst>
              <a:ext uri="{FF2B5EF4-FFF2-40B4-BE49-F238E27FC236}">
                <a16:creationId xmlns:a16="http://schemas.microsoft.com/office/drawing/2014/main" id="{C958DE21-5B78-B744-9D71-070FC9BCF0C6}"/>
              </a:ext>
            </a:extLst>
          </p:cNvPr>
          <p:cNvPicPr>
            <a:picLocks noChangeAspect="1"/>
          </p:cNvPicPr>
          <p:nvPr/>
        </p:nvPicPr>
        <p:blipFill>
          <a:blip r:embed="rId6"/>
          <a:stretch>
            <a:fillRect/>
          </a:stretch>
        </p:blipFill>
        <p:spPr>
          <a:xfrm>
            <a:off x="3745253" y="188333"/>
            <a:ext cx="6199926" cy="6410808"/>
          </a:xfrm>
          <a:prstGeom prst="rect">
            <a:avLst/>
          </a:prstGeom>
        </p:spPr>
      </p:pic>
      <p:pic>
        <p:nvPicPr>
          <p:cNvPr id="14" name="Imagen 13">
            <a:extLst>
              <a:ext uri="{FF2B5EF4-FFF2-40B4-BE49-F238E27FC236}">
                <a16:creationId xmlns:a16="http://schemas.microsoft.com/office/drawing/2014/main" id="{4ACDCE41-759D-8D4B-AB04-3C4C154825F7}"/>
              </a:ext>
            </a:extLst>
          </p:cNvPr>
          <p:cNvPicPr>
            <a:picLocks noChangeAspect="1"/>
          </p:cNvPicPr>
          <p:nvPr/>
        </p:nvPicPr>
        <p:blipFill>
          <a:blip r:embed="rId7"/>
          <a:stretch>
            <a:fillRect/>
          </a:stretch>
        </p:blipFill>
        <p:spPr>
          <a:xfrm>
            <a:off x="4440461" y="1236727"/>
            <a:ext cx="2441468" cy="2441468"/>
          </a:xfrm>
          <a:prstGeom prst="rect">
            <a:avLst/>
          </a:prstGeom>
        </p:spPr>
      </p:pic>
    </p:spTree>
    <p:extLst>
      <p:ext uri="{BB962C8B-B14F-4D97-AF65-F5344CB8AC3E}">
        <p14:creationId xmlns:p14="http://schemas.microsoft.com/office/powerpoint/2010/main" val="147343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2BC96E72-AB22-0539-9BC1-467F51BAC9AE}"/>
              </a:ext>
            </a:extLst>
          </p:cNvPr>
          <p:cNvGraphicFramePr>
            <a:graphicFrameLocks/>
          </p:cNvGraphicFramePr>
          <p:nvPr>
            <p:extLst>
              <p:ext uri="{D42A27DB-BD31-4B8C-83A1-F6EECF244321}">
                <p14:modId xmlns:p14="http://schemas.microsoft.com/office/powerpoint/2010/main" val="2146352384"/>
              </p:ext>
            </p:extLst>
          </p:nvPr>
        </p:nvGraphicFramePr>
        <p:xfrm>
          <a:off x="223793" y="1446612"/>
          <a:ext cx="11785564" cy="5010148"/>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0E8CD8D2-E3C9-3B43-B3FA-326872EE42A9}"/>
              </a:ext>
            </a:extLst>
          </p:cNvPr>
          <p:cNvPicPr>
            <a:picLocks noChangeAspect="1"/>
          </p:cNvPicPr>
          <p:nvPr/>
        </p:nvPicPr>
        <p:blipFill>
          <a:blip r:embed="rId4"/>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8CCBA4DF-BCCF-D64C-8BA9-06AB399C1FAA}"/>
              </a:ext>
            </a:extLst>
          </p:cNvPr>
          <p:cNvPicPr>
            <a:picLocks noChangeAspect="1"/>
          </p:cNvPicPr>
          <p:nvPr/>
        </p:nvPicPr>
        <p:blipFill>
          <a:blip r:embed="rId5"/>
          <a:stretch>
            <a:fillRect/>
          </a:stretch>
        </p:blipFill>
        <p:spPr>
          <a:xfrm>
            <a:off x="9613429" y="-49278"/>
            <a:ext cx="2440047" cy="1553470"/>
          </a:xfrm>
          <a:prstGeom prst="rect">
            <a:avLst/>
          </a:prstGeom>
        </p:spPr>
      </p:pic>
      <p:sp>
        <p:nvSpPr>
          <p:cNvPr id="7" name="CuadroTexto 6">
            <a:extLst>
              <a:ext uri="{FF2B5EF4-FFF2-40B4-BE49-F238E27FC236}">
                <a16:creationId xmlns:a16="http://schemas.microsoft.com/office/drawing/2014/main" id="{F55464E1-6D10-E743-91BB-F81AA110F3F7}"/>
              </a:ext>
            </a:extLst>
          </p:cNvPr>
          <p:cNvSpPr txBox="1"/>
          <p:nvPr/>
        </p:nvSpPr>
        <p:spPr>
          <a:xfrm>
            <a:off x="3597803" y="198404"/>
            <a:ext cx="5921695"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graphicFrame>
        <p:nvGraphicFramePr>
          <p:cNvPr id="10" name="Gráfico 9">
            <a:extLst>
              <a:ext uri="{FF2B5EF4-FFF2-40B4-BE49-F238E27FC236}">
                <a16:creationId xmlns:a16="http://schemas.microsoft.com/office/drawing/2014/main" id="{89F0EE6B-9EBA-A644-87E6-A08FE8D0B3F3}"/>
              </a:ext>
            </a:extLst>
          </p:cNvPr>
          <p:cNvGraphicFramePr>
            <a:graphicFrameLocks/>
          </p:cNvGraphicFramePr>
          <p:nvPr>
            <p:extLst>
              <p:ext uri="{D42A27DB-BD31-4B8C-83A1-F6EECF244321}">
                <p14:modId xmlns:p14="http://schemas.microsoft.com/office/powerpoint/2010/main" val="421707294"/>
              </p:ext>
            </p:extLst>
          </p:nvPr>
        </p:nvGraphicFramePr>
        <p:xfrm>
          <a:off x="144427" y="1130823"/>
          <a:ext cx="11660243" cy="5687956"/>
        </p:xfrm>
        <a:graphic>
          <a:graphicData uri="http://schemas.openxmlformats.org/drawingml/2006/chart">
            <c:chart xmlns:c="http://schemas.openxmlformats.org/drawingml/2006/chart" xmlns:r="http://schemas.openxmlformats.org/officeDocument/2006/relationships" r:id="rId6"/>
          </a:graphicData>
        </a:graphic>
      </p:graphicFrame>
      <p:sp>
        <p:nvSpPr>
          <p:cNvPr id="12" name="CuadroTexto 11">
            <a:extLst>
              <a:ext uri="{FF2B5EF4-FFF2-40B4-BE49-F238E27FC236}">
                <a16:creationId xmlns:a16="http://schemas.microsoft.com/office/drawing/2014/main" id="{41FC9301-DD71-4D46-A0FC-F5C142486F0D}"/>
              </a:ext>
            </a:extLst>
          </p:cNvPr>
          <p:cNvSpPr txBox="1"/>
          <p:nvPr/>
        </p:nvSpPr>
        <p:spPr>
          <a:xfrm>
            <a:off x="1120316" y="5881441"/>
            <a:ext cx="601480" cy="276999"/>
          </a:xfrm>
          <a:prstGeom prst="rect">
            <a:avLst/>
          </a:prstGeom>
          <a:noFill/>
        </p:spPr>
        <p:txBody>
          <a:bodyPr wrap="square" rtlCol="0">
            <a:spAutoFit/>
          </a:bodyPr>
          <a:lstStyle/>
          <a:p>
            <a:r>
              <a:rPr lang="es-MX" sz="1200" b="1" dirty="0">
                <a:solidFill>
                  <a:srgbClr val="00B0F0"/>
                </a:solidFill>
                <a:latin typeface="Barlow" pitchFamily="2" charset="77"/>
              </a:rPr>
              <a:t>$0.00</a:t>
            </a:r>
          </a:p>
        </p:txBody>
      </p:sp>
      <p:sp>
        <p:nvSpPr>
          <p:cNvPr id="15" name="CuadroTexto 14">
            <a:extLst>
              <a:ext uri="{FF2B5EF4-FFF2-40B4-BE49-F238E27FC236}">
                <a16:creationId xmlns:a16="http://schemas.microsoft.com/office/drawing/2014/main" id="{DDCF76BF-D1A0-8642-9245-391CB3DE8423}"/>
              </a:ext>
            </a:extLst>
          </p:cNvPr>
          <p:cNvSpPr txBox="1"/>
          <p:nvPr/>
        </p:nvSpPr>
        <p:spPr>
          <a:xfrm>
            <a:off x="9253006" y="5892447"/>
            <a:ext cx="591100" cy="276999"/>
          </a:xfrm>
          <a:prstGeom prst="rect">
            <a:avLst/>
          </a:prstGeom>
          <a:noFill/>
        </p:spPr>
        <p:txBody>
          <a:bodyPr wrap="square" rtlCol="0">
            <a:spAutoFit/>
          </a:bodyPr>
          <a:lstStyle/>
          <a:p>
            <a:r>
              <a:rPr lang="es-MX" sz="1200" b="1" dirty="0">
                <a:solidFill>
                  <a:srgbClr val="00B0F0"/>
                </a:solidFill>
                <a:latin typeface="Barlow" pitchFamily="2" charset="77"/>
              </a:rPr>
              <a:t>$0.00</a:t>
            </a:r>
          </a:p>
        </p:txBody>
      </p:sp>
      <p:sp>
        <p:nvSpPr>
          <p:cNvPr id="17" name="CuadroTexto 16">
            <a:extLst>
              <a:ext uri="{FF2B5EF4-FFF2-40B4-BE49-F238E27FC236}">
                <a16:creationId xmlns:a16="http://schemas.microsoft.com/office/drawing/2014/main" id="{9B6D4553-3DBE-3643-8C12-A532BB74C647}"/>
              </a:ext>
            </a:extLst>
          </p:cNvPr>
          <p:cNvSpPr txBox="1"/>
          <p:nvPr/>
        </p:nvSpPr>
        <p:spPr>
          <a:xfrm>
            <a:off x="3242738" y="5405492"/>
            <a:ext cx="1557522" cy="276999"/>
          </a:xfrm>
          <a:prstGeom prst="rect">
            <a:avLst/>
          </a:prstGeom>
          <a:noFill/>
        </p:spPr>
        <p:txBody>
          <a:bodyPr wrap="square" rtlCol="0">
            <a:spAutoFit/>
          </a:bodyPr>
          <a:lstStyle/>
          <a:p>
            <a:pPr algn="ctr"/>
            <a:r>
              <a:rPr lang="es-MX" sz="1200" b="1" dirty="0">
                <a:solidFill>
                  <a:srgbClr val="00B0F0"/>
                </a:solidFill>
                <a:latin typeface="Barlow" pitchFamily="2" charset="77"/>
              </a:rPr>
              <a:t>$328,803,781.00</a:t>
            </a:r>
          </a:p>
        </p:txBody>
      </p:sp>
      <p:sp>
        <p:nvSpPr>
          <p:cNvPr id="18" name="CuadroTexto 17">
            <a:extLst>
              <a:ext uri="{FF2B5EF4-FFF2-40B4-BE49-F238E27FC236}">
                <a16:creationId xmlns:a16="http://schemas.microsoft.com/office/drawing/2014/main" id="{A5923A35-2258-3849-837E-5C27616A8BEF}"/>
              </a:ext>
            </a:extLst>
          </p:cNvPr>
          <p:cNvSpPr txBox="1"/>
          <p:nvPr/>
        </p:nvSpPr>
        <p:spPr>
          <a:xfrm>
            <a:off x="4274156" y="5583009"/>
            <a:ext cx="1557522" cy="276999"/>
          </a:xfrm>
          <a:prstGeom prst="rect">
            <a:avLst/>
          </a:prstGeom>
          <a:noFill/>
        </p:spPr>
        <p:txBody>
          <a:bodyPr wrap="square" rtlCol="0">
            <a:spAutoFit/>
          </a:bodyPr>
          <a:lstStyle/>
          <a:p>
            <a:pPr algn="ctr"/>
            <a:r>
              <a:rPr lang="es-MX" sz="1200" b="1" dirty="0">
                <a:solidFill>
                  <a:srgbClr val="00B0F0"/>
                </a:solidFill>
                <a:latin typeface="Barlow" pitchFamily="2" charset="77"/>
              </a:rPr>
              <a:t>$214,736,999.00</a:t>
            </a:r>
          </a:p>
        </p:txBody>
      </p:sp>
      <p:sp>
        <p:nvSpPr>
          <p:cNvPr id="19" name="CuadroTexto 18">
            <a:extLst>
              <a:ext uri="{FF2B5EF4-FFF2-40B4-BE49-F238E27FC236}">
                <a16:creationId xmlns:a16="http://schemas.microsoft.com/office/drawing/2014/main" id="{C13B530D-6A41-7A45-9CB8-E5CE16FD6D17}"/>
              </a:ext>
            </a:extLst>
          </p:cNvPr>
          <p:cNvSpPr txBox="1"/>
          <p:nvPr/>
        </p:nvSpPr>
        <p:spPr>
          <a:xfrm>
            <a:off x="5576815" y="5892447"/>
            <a:ext cx="1347297" cy="276999"/>
          </a:xfrm>
          <a:prstGeom prst="rect">
            <a:avLst/>
          </a:prstGeom>
          <a:noFill/>
        </p:spPr>
        <p:txBody>
          <a:bodyPr wrap="square" rtlCol="0">
            <a:spAutoFit/>
          </a:bodyPr>
          <a:lstStyle/>
          <a:p>
            <a:pPr algn="ctr"/>
            <a:r>
              <a:rPr lang="es-MX" sz="1200" b="1" dirty="0">
                <a:solidFill>
                  <a:srgbClr val="00B0F0"/>
                </a:solidFill>
                <a:latin typeface="Barlow" pitchFamily="2" charset="77"/>
              </a:rPr>
              <a:t>$17,854,005.00</a:t>
            </a:r>
          </a:p>
        </p:txBody>
      </p:sp>
      <p:sp>
        <p:nvSpPr>
          <p:cNvPr id="20" name="CuadroTexto 19">
            <a:extLst>
              <a:ext uri="{FF2B5EF4-FFF2-40B4-BE49-F238E27FC236}">
                <a16:creationId xmlns:a16="http://schemas.microsoft.com/office/drawing/2014/main" id="{6FD80BBF-63AC-F149-A386-3285C87621F9}"/>
              </a:ext>
            </a:extLst>
          </p:cNvPr>
          <p:cNvSpPr txBox="1"/>
          <p:nvPr/>
        </p:nvSpPr>
        <p:spPr>
          <a:xfrm>
            <a:off x="6795080" y="5695690"/>
            <a:ext cx="1429152" cy="276999"/>
          </a:xfrm>
          <a:prstGeom prst="rect">
            <a:avLst/>
          </a:prstGeom>
          <a:noFill/>
        </p:spPr>
        <p:txBody>
          <a:bodyPr wrap="square" rtlCol="0">
            <a:spAutoFit/>
          </a:bodyPr>
          <a:lstStyle/>
          <a:p>
            <a:pPr algn="ctr"/>
            <a:r>
              <a:rPr lang="es-MX" sz="1200" b="1" dirty="0">
                <a:solidFill>
                  <a:srgbClr val="00B0F0"/>
                </a:solidFill>
                <a:latin typeface="Barlow" pitchFamily="2" charset="77"/>
              </a:rPr>
              <a:t>$137,187,159.00</a:t>
            </a:r>
          </a:p>
        </p:txBody>
      </p:sp>
      <p:sp>
        <p:nvSpPr>
          <p:cNvPr id="21" name="CuadroTexto 20">
            <a:extLst>
              <a:ext uri="{FF2B5EF4-FFF2-40B4-BE49-F238E27FC236}">
                <a16:creationId xmlns:a16="http://schemas.microsoft.com/office/drawing/2014/main" id="{A6BB5E45-B3B7-C84A-9980-9EE546858AD2}"/>
              </a:ext>
            </a:extLst>
          </p:cNvPr>
          <p:cNvSpPr txBox="1"/>
          <p:nvPr/>
        </p:nvSpPr>
        <p:spPr>
          <a:xfrm>
            <a:off x="7776944" y="1946511"/>
            <a:ext cx="1742554" cy="276999"/>
          </a:xfrm>
          <a:prstGeom prst="rect">
            <a:avLst/>
          </a:prstGeom>
          <a:noFill/>
        </p:spPr>
        <p:txBody>
          <a:bodyPr wrap="square" rtlCol="0">
            <a:spAutoFit/>
          </a:bodyPr>
          <a:lstStyle/>
          <a:p>
            <a:pPr algn="ctr"/>
            <a:r>
              <a:rPr lang="es-MX" sz="1200" b="1" dirty="0">
                <a:solidFill>
                  <a:srgbClr val="00B0F0"/>
                </a:solidFill>
                <a:latin typeface="Barlow" pitchFamily="2" charset="77"/>
              </a:rPr>
              <a:t>$2,958,226,250.00</a:t>
            </a:r>
          </a:p>
        </p:txBody>
      </p:sp>
      <p:pic>
        <p:nvPicPr>
          <p:cNvPr id="23" name="Imagen 22">
            <a:extLst>
              <a:ext uri="{FF2B5EF4-FFF2-40B4-BE49-F238E27FC236}">
                <a16:creationId xmlns:a16="http://schemas.microsoft.com/office/drawing/2014/main" id="{D03A600F-7DFD-9046-BF4C-088040B4515C}"/>
              </a:ext>
            </a:extLst>
          </p:cNvPr>
          <p:cNvPicPr>
            <a:picLocks noChangeAspect="1"/>
          </p:cNvPicPr>
          <p:nvPr/>
        </p:nvPicPr>
        <p:blipFill>
          <a:blip r:embed="rId7"/>
          <a:stretch>
            <a:fillRect/>
          </a:stretch>
        </p:blipFill>
        <p:spPr>
          <a:xfrm>
            <a:off x="3397032" y="2835426"/>
            <a:ext cx="1117600" cy="2374900"/>
          </a:xfrm>
          <a:prstGeom prst="rect">
            <a:avLst/>
          </a:prstGeom>
        </p:spPr>
      </p:pic>
      <p:pic>
        <p:nvPicPr>
          <p:cNvPr id="27" name="Imagen 26">
            <a:extLst>
              <a:ext uri="{FF2B5EF4-FFF2-40B4-BE49-F238E27FC236}">
                <a16:creationId xmlns:a16="http://schemas.microsoft.com/office/drawing/2014/main" id="{8B0F7928-D056-9841-9E4E-1E4D7C23BDCB}"/>
              </a:ext>
            </a:extLst>
          </p:cNvPr>
          <p:cNvPicPr>
            <a:picLocks noChangeAspect="1"/>
          </p:cNvPicPr>
          <p:nvPr/>
        </p:nvPicPr>
        <p:blipFill>
          <a:blip r:embed="rId8"/>
          <a:stretch>
            <a:fillRect/>
          </a:stretch>
        </p:blipFill>
        <p:spPr>
          <a:xfrm>
            <a:off x="7031629" y="3021327"/>
            <a:ext cx="1005468" cy="1745122"/>
          </a:xfrm>
          <a:prstGeom prst="rect">
            <a:avLst/>
          </a:prstGeom>
        </p:spPr>
      </p:pic>
      <p:pic>
        <p:nvPicPr>
          <p:cNvPr id="29" name="Imagen 28">
            <a:extLst>
              <a:ext uri="{FF2B5EF4-FFF2-40B4-BE49-F238E27FC236}">
                <a16:creationId xmlns:a16="http://schemas.microsoft.com/office/drawing/2014/main" id="{AAEDAD1F-AAB8-CC4D-884E-8A856D543477}"/>
              </a:ext>
            </a:extLst>
          </p:cNvPr>
          <p:cNvPicPr>
            <a:picLocks noChangeAspect="1"/>
          </p:cNvPicPr>
          <p:nvPr/>
        </p:nvPicPr>
        <p:blipFill>
          <a:blip r:embed="rId9"/>
          <a:stretch>
            <a:fillRect/>
          </a:stretch>
        </p:blipFill>
        <p:spPr>
          <a:xfrm>
            <a:off x="2251277" y="4146472"/>
            <a:ext cx="1181788" cy="1213728"/>
          </a:xfrm>
          <a:prstGeom prst="rect">
            <a:avLst/>
          </a:prstGeom>
        </p:spPr>
      </p:pic>
      <p:pic>
        <p:nvPicPr>
          <p:cNvPr id="31" name="Imagen 30">
            <a:extLst>
              <a:ext uri="{FF2B5EF4-FFF2-40B4-BE49-F238E27FC236}">
                <a16:creationId xmlns:a16="http://schemas.microsoft.com/office/drawing/2014/main" id="{19DF7370-500B-5F46-AF90-F75791AA32A2}"/>
              </a:ext>
            </a:extLst>
          </p:cNvPr>
          <p:cNvPicPr>
            <a:picLocks noChangeAspect="1"/>
          </p:cNvPicPr>
          <p:nvPr/>
        </p:nvPicPr>
        <p:blipFill>
          <a:blip r:embed="rId10"/>
          <a:stretch>
            <a:fillRect/>
          </a:stretch>
        </p:blipFill>
        <p:spPr>
          <a:xfrm>
            <a:off x="1061754" y="3682796"/>
            <a:ext cx="1187590" cy="1404454"/>
          </a:xfrm>
          <a:prstGeom prst="rect">
            <a:avLst/>
          </a:prstGeom>
        </p:spPr>
      </p:pic>
      <p:pic>
        <p:nvPicPr>
          <p:cNvPr id="32" name="Imagen 31">
            <a:extLst>
              <a:ext uri="{FF2B5EF4-FFF2-40B4-BE49-F238E27FC236}">
                <a16:creationId xmlns:a16="http://schemas.microsoft.com/office/drawing/2014/main" id="{1D62A9C4-D6A4-4B42-9A6A-F713B18FF2D2}"/>
              </a:ext>
            </a:extLst>
          </p:cNvPr>
          <p:cNvPicPr>
            <a:picLocks noChangeAspect="1"/>
          </p:cNvPicPr>
          <p:nvPr/>
        </p:nvPicPr>
        <p:blipFill>
          <a:blip r:embed="rId11"/>
          <a:stretch>
            <a:fillRect/>
          </a:stretch>
        </p:blipFill>
        <p:spPr>
          <a:xfrm>
            <a:off x="133540" y="969820"/>
            <a:ext cx="928214" cy="1455547"/>
          </a:xfrm>
          <a:prstGeom prst="rect">
            <a:avLst/>
          </a:prstGeom>
        </p:spPr>
      </p:pic>
      <p:pic>
        <p:nvPicPr>
          <p:cNvPr id="34" name="Imagen 33">
            <a:extLst>
              <a:ext uri="{FF2B5EF4-FFF2-40B4-BE49-F238E27FC236}">
                <a16:creationId xmlns:a16="http://schemas.microsoft.com/office/drawing/2014/main" id="{16603741-3C08-1443-9BAD-7574F809D220}"/>
              </a:ext>
            </a:extLst>
          </p:cNvPr>
          <p:cNvPicPr>
            <a:picLocks noChangeAspect="1"/>
          </p:cNvPicPr>
          <p:nvPr/>
        </p:nvPicPr>
        <p:blipFill>
          <a:blip r:embed="rId12"/>
          <a:stretch>
            <a:fillRect/>
          </a:stretch>
        </p:blipFill>
        <p:spPr>
          <a:xfrm>
            <a:off x="8865419" y="3334253"/>
            <a:ext cx="1320800" cy="1600200"/>
          </a:xfrm>
          <a:prstGeom prst="rect">
            <a:avLst/>
          </a:prstGeom>
        </p:spPr>
      </p:pic>
      <p:pic>
        <p:nvPicPr>
          <p:cNvPr id="36" name="Imagen 35">
            <a:extLst>
              <a:ext uri="{FF2B5EF4-FFF2-40B4-BE49-F238E27FC236}">
                <a16:creationId xmlns:a16="http://schemas.microsoft.com/office/drawing/2014/main" id="{3496EC9F-3136-8140-B5BC-0179151D7957}"/>
              </a:ext>
            </a:extLst>
          </p:cNvPr>
          <p:cNvPicPr>
            <a:picLocks noChangeAspect="1"/>
          </p:cNvPicPr>
          <p:nvPr/>
        </p:nvPicPr>
        <p:blipFill>
          <a:blip r:embed="rId13"/>
          <a:stretch>
            <a:fillRect/>
          </a:stretch>
        </p:blipFill>
        <p:spPr>
          <a:xfrm>
            <a:off x="4549997" y="3865240"/>
            <a:ext cx="1005841" cy="1600201"/>
          </a:xfrm>
          <a:prstGeom prst="rect">
            <a:avLst/>
          </a:prstGeom>
        </p:spPr>
      </p:pic>
      <p:pic>
        <p:nvPicPr>
          <p:cNvPr id="38" name="Imagen 37">
            <a:extLst>
              <a:ext uri="{FF2B5EF4-FFF2-40B4-BE49-F238E27FC236}">
                <a16:creationId xmlns:a16="http://schemas.microsoft.com/office/drawing/2014/main" id="{DC127CEB-79EE-054E-85D9-C3ED3F25D654}"/>
              </a:ext>
            </a:extLst>
          </p:cNvPr>
          <p:cNvPicPr>
            <a:picLocks noChangeAspect="1"/>
          </p:cNvPicPr>
          <p:nvPr/>
        </p:nvPicPr>
        <p:blipFill>
          <a:blip r:embed="rId14"/>
          <a:stretch>
            <a:fillRect/>
          </a:stretch>
        </p:blipFill>
        <p:spPr>
          <a:xfrm>
            <a:off x="5612933" y="4720657"/>
            <a:ext cx="1255369" cy="1044289"/>
          </a:xfrm>
          <a:prstGeom prst="rect">
            <a:avLst/>
          </a:prstGeom>
        </p:spPr>
      </p:pic>
      <p:sp>
        <p:nvSpPr>
          <p:cNvPr id="26" name="CuadroTexto 25">
            <a:extLst>
              <a:ext uri="{FF2B5EF4-FFF2-40B4-BE49-F238E27FC236}">
                <a16:creationId xmlns:a16="http://schemas.microsoft.com/office/drawing/2014/main" id="{DC9A4165-8E69-471E-99C6-FF34E8C4EDCA}"/>
              </a:ext>
            </a:extLst>
          </p:cNvPr>
          <p:cNvSpPr txBox="1"/>
          <p:nvPr/>
        </p:nvSpPr>
        <p:spPr>
          <a:xfrm>
            <a:off x="2859424" y="1856014"/>
            <a:ext cx="4372755" cy="646331"/>
          </a:xfrm>
          <a:prstGeom prst="rect">
            <a:avLst/>
          </a:prstGeom>
          <a:noFill/>
        </p:spPr>
        <p:txBody>
          <a:bodyPr wrap="square" rtlCol="0">
            <a:spAutoFit/>
          </a:bodyPr>
          <a:lstStyle/>
          <a:p>
            <a:r>
              <a:rPr lang="es-MX" sz="3600" b="1" dirty="0">
                <a:solidFill>
                  <a:srgbClr val="002060"/>
                </a:solidFill>
                <a:latin typeface="Barlow" pitchFamily="2" charset="77"/>
              </a:rPr>
              <a:t>$5,979,145,199.00</a:t>
            </a:r>
            <a:r>
              <a:rPr lang="es-MX" b="1" dirty="0">
                <a:solidFill>
                  <a:srgbClr val="000000"/>
                </a:solidFill>
                <a:latin typeface="Barlow Light"/>
              </a:rPr>
              <a:t> </a:t>
            </a:r>
            <a:endParaRPr lang="es-MX" dirty="0"/>
          </a:p>
        </p:txBody>
      </p:sp>
      <p:sp>
        <p:nvSpPr>
          <p:cNvPr id="28" name="CuadroTexto 27">
            <a:extLst>
              <a:ext uri="{FF2B5EF4-FFF2-40B4-BE49-F238E27FC236}">
                <a16:creationId xmlns:a16="http://schemas.microsoft.com/office/drawing/2014/main" id="{52B929B0-2F4A-486B-B739-035F620CC22E}"/>
              </a:ext>
            </a:extLst>
          </p:cNvPr>
          <p:cNvSpPr txBox="1"/>
          <p:nvPr/>
        </p:nvSpPr>
        <p:spPr>
          <a:xfrm>
            <a:off x="1288289" y="740113"/>
            <a:ext cx="6400248" cy="1200329"/>
          </a:xfrm>
          <a:prstGeom prst="rect">
            <a:avLst/>
          </a:prstGeom>
          <a:noFill/>
        </p:spPr>
        <p:txBody>
          <a:bodyPr wrap="square" rtlCol="0">
            <a:spAutoFit/>
          </a:bodyPr>
          <a:lstStyle/>
          <a:p>
            <a:pPr algn="ctr"/>
            <a:r>
              <a:rPr lang="es-MX" sz="2400" b="1" dirty="0">
                <a:solidFill>
                  <a:srgbClr val="002060"/>
                </a:solidFill>
                <a:latin typeface="Barlow Light"/>
              </a:rPr>
              <a:t>La Ley de Ingresos aprobada por el H. Congreso del Estado para el ejercicio 2024 </a:t>
            </a:r>
          </a:p>
          <a:p>
            <a:pPr algn="ctr"/>
            <a:r>
              <a:rPr lang="es-MX" sz="2400" b="1" dirty="0">
                <a:solidFill>
                  <a:srgbClr val="002060"/>
                </a:solidFill>
                <a:latin typeface="Barlow Light"/>
              </a:rPr>
              <a:t>es de:</a:t>
            </a:r>
            <a:endParaRPr lang="es-MX" sz="3200" spc="-150" dirty="0">
              <a:solidFill>
                <a:srgbClr val="002060"/>
              </a:solidFill>
              <a:latin typeface="Barlow" pitchFamily="2" charset="77"/>
            </a:endParaRPr>
          </a:p>
        </p:txBody>
      </p:sp>
      <p:sp>
        <p:nvSpPr>
          <p:cNvPr id="30" name="CuadroTexto 29">
            <a:extLst>
              <a:ext uri="{FF2B5EF4-FFF2-40B4-BE49-F238E27FC236}">
                <a16:creationId xmlns:a16="http://schemas.microsoft.com/office/drawing/2014/main" id="{2677AE65-771E-4DAA-A26C-D00D6301F9D5}"/>
              </a:ext>
            </a:extLst>
          </p:cNvPr>
          <p:cNvSpPr txBox="1"/>
          <p:nvPr/>
        </p:nvSpPr>
        <p:spPr>
          <a:xfrm>
            <a:off x="1524433" y="31041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39" name="CuadroTexto 38">
            <a:extLst>
              <a:ext uri="{FF2B5EF4-FFF2-40B4-BE49-F238E27FC236}">
                <a16:creationId xmlns:a16="http://schemas.microsoft.com/office/drawing/2014/main" id="{C07FA719-0EE6-4911-8E37-E089B09FAD70}"/>
              </a:ext>
            </a:extLst>
          </p:cNvPr>
          <p:cNvSpPr txBox="1"/>
          <p:nvPr/>
        </p:nvSpPr>
        <p:spPr>
          <a:xfrm>
            <a:off x="-103485" y="2606201"/>
            <a:ext cx="1557522" cy="276999"/>
          </a:xfrm>
          <a:prstGeom prst="rect">
            <a:avLst/>
          </a:prstGeom>
          <a:noFill/>
        </p:spPr>
        <p:txBody>
          <a:bodyPr wrap="square" rtlCol="0">
            <a:spAutoFit/>
          </a:bodyPr>
          <a:lstStyle/>
          <a:p>
            <a:pPr algn="ctr"/>
            <a:r>
              <a:rPr lang="es-MX" sz="1200" b="1" dirty="0">
                <a:solidFill>
                  <a:srgbClr val="00B0F0"/>
                </a:solidFill>
                <a:latin typeface="Barlow" pitchFamily="2" charset="77"/>
              </a:rPr>
              <a:t>$2,459,524,164.00</a:t>
            </a:r>
          </a:p>
        </p:txBody>
      </p:sp>
      <p:sp>
        <p:nvSpPr>
          <p:cNvPr id="41" name="CuadroTexto 40">
            <a:extLst>
              <a:ext uri="{FF2B5EF4-FFF2-40B4-BE49-F238E27FC236}">
                <a16:creationId xmlns:a16="http://schemas.microsoft.com/office/drawing/2014/main" id="{CD067B07-C5C6-4D1A-87EC-97CB567A17DA}"/>
              </a:ext>
            </a:extLst>
          </p:cNvPr>
          <p:cNvSpPr txBox="1"/>
          <p:nvPr/>
        </p:nvSpPr>
        <p:spPr>
          <a:xfrm>
            <a:off x="2325025" y="5892447"/>
            <a:ext cx="586587" cy="276999"/>
          </a:xfrm>
          <a:prstGeom prst="rect">
            <a:avLst/>
          </a:prstGeom>
          <a:noFill/>
        </p:spPr>
        <p:txBody>
          <a:bodyPr wrap="square" rtlCol="0">
            <a:spAutoFit/>
          </a:bodyPr>
          <a:lstStyle/>
          <a:p>
            <a:r>
              <a:rPr lang="es-MX" sz="1200" b="1" dirty="0">
                <a:solidFill>
                  <a:srgbClr val="00B0F0"/>
                </a:solidFill>
                <a:latin typeface="Barlow" pitchFamily="2" charset="77"/>
              </a:rPr>
              <a:t>$0.00</a:t>
            </a:r>
          </a:p>
        </p:txBody>
      </p:sp>
      <p:sp>
        <p:nvSpPr>
          <p:cNvPr id="42" name="CuadroTexto 41">
            <a:extLst>
              <a:ext uri="{FF2B5EF4-FFF2-40B4-BE49-F238E27FC236}">
                <a16:creationId xmlns:a16="http://schemas.microsoft.com/office/drawing/2014/main" id="{93920970-0E66-4A09-B73B-17D1E06D75CE}"/>
              </a:ext>
            </a:extLst>
          </p:cNvPr>
          <p:cNvSpPr txBox="1"/>
          <p:nvPr/>
        </p:nvSpPr>
        <p:spPr>
          <a:xfrm>
            <a:off x="10333809" y="5881560"/>
            <a:ext cx="1441934" cy="276999"/>
          </a:xfrm>
          <a:prstGeom prst="rect">
            <a:avLst/>
          </a:prstGeom>
          <a:noFill/>
        </p:spPr>
        <p:txBody>
          <a:bodyPr wrap="square" rtlCol="0">
            <a:spAutoFit/>
          </a:bodyPr>
          <a:lstStyle/>
          <a:p>
            <a:pPr algn="ctr"/>
            <a:r>
              <a:rPr lang="es-MX" sz="1200" b="1" dirty="0">
                <a:solidFill>
                  <a:srgbClr val="00B0F0"/>
                </a:solidFill>
                <a:latin typeface="Barlow" pitchFamily="2" charset="77"/>
              </a:rPr>
              <a:t>$0.00</a:t>
            </a:r>
          </a:p>
        </p:txBody>
      </p:sp>
      <p:pic>
        <p:nvPicPr>
          <p:cNvPr id="33" name="Imagen 32">
            <a:extLst>
              <a:ext uri="{FF2B5EF4-FFF2-40B4-BE49-F238E27FC236}">
                <a16:creationId xmlns:a16="http://schemas.microsoft.com/office/drawing/2014/main" id="{ED1832F4-12C0-4647-A6A0-6F65FA12DB0D}"/>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10464702" y="4826551"/>
            <a:ext cx="1180148" cy="613921"/>
          </a:xfrm>
          <a:prstGeom prst="rect">
            <a:avLst/>
          </a:prstGeom>
          <a:noFill/>
          <a:ln>
            <a:noFill/>
          </a:ln>
        </p:spPr>
      </p:pic>
      <p:sp>
        <p:nvSpPr>
          <p:cNvPr id="35" name="CuadroTexto 34">
            <a:extLst>
              <a:ext uri="{FF2B5EF4-FFF2-40B4-BE49-F238E27FC236}">
                <a16:creationId xmlns:a16="http://schemas.microsoft.com/office/drawing/2014/main" id="{E6EFB1A8-DE40-4F5F-B5DD-4372B24DC218}"/>
              </a:ext>
            </a:extLst>
          </p:cNvPr>
          <p:cNvSpPr txBox="1"/>
          <p:nvPr/>
        </p:nvSpPr>
        <p:spPr>
          <a:xfrm>
            <a:off x="203199" y="6270707"/>
            <a:ext cx="11187290" cy="738664"/>
          </a:xfrm>
          <a:prstGeom prst="rect">
            <a:avLst/>
          </a:prstGeom>
          <a:noFill/>
        </p:spPr>
        <p:txBody>
          <a:bodyPr wrap="square" rtlCol="0">
            <a:spAutoFit/>
          </a:bodyPr>
          <a:lstStyle/>
          <a:p>
            <a:r>
              <a:rPr lang="es-MX" altLang="es-MX" sz="1200" dirty="0">
                <a:solidFill>
                  <a:schemeClr val="bg1"/>
                </a:solidFill>
                <a:latin typeface="Barlow Light" pitchFamily="2" charset="77"/>
              </a:rPr>
              <a:t>En el rubro “Ingresos por venta de bienes, prestación de servicios y otros ingresos” se consideran los ingresos que obtienen las diversas entidades que conforman el sector paramunicipal por sus actividades de producción y/o comercialización. Estos se presentan para fines de transparencia</a:t>
            </a:r>
            <a:r>
              <a:rPr lang="es-MX" altLang="es-MX" sz="800" b="1" dirty="0">
                <a:solidFill>
                  <a:schemeClr val="bg1"/>
                </a:solidFill>
                <a:latin typeface="Barlow Light"/>
              </a:rPr>
              <a:t>.</a:t>
            </a:r>
            <a:endParaRPr lang="es-MX" altLang="es-MX" sz="1200" dirty="0">
              <a:solidFill>
                <a:schemeClr val="bg1"/>
              </a:solidFill>
              <a:latin typeface="Barlow Light" pitchFamily="2" charset="77"/>
            </a:endParaRPr>
          </a:p>
          <a:p>
            <a:endParaRPr lang="es-MX" dirty="0"/>
          </a:p>
        </p:txBody>
      </p:sp>
    </p:spTree>
    <p:extLst>
      <p:ext uri="{BB962C8B-B14F-4D97-AF65-F5344CB8AC3E}">
        <p14:creationId xmlns:p14="http://schemas.microsoft.com/office/powerpoint/2010/main" val="234529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AAFA73-1265-DD42-91FA-75186E42E51E}"/>
              </a:ext>
            </a:extLst>
          </p:cNvPr>
          <p:cNvSpPr txBox="1"/>
          <p:nvPr/>
        </p:nvSpPr>
        <p:spPr>
          <a:xfrm>
            <a:off x="169108" y="396804"/>
            <a:ext cx="2440047" cy="584775"/>
          </a:xfrm>
          <a:prstGeom prst="rect">
            <a:avLst/>
          </a:prstGeom>
          <a:noFill/>
        </p:spPr>
        <p:txBody>
          <a:bodyPr wrap="square" rtlCol="0">
            <a:spAutoFit/>
          </a:bodyPr>
          <a:lstStyle/>
          <a:p>
            <a:r>
              <a:rPr lang="es-MX" sz="3200" spc="-150" dirty="0">
                <a:solidFill>
                  <a:srgbClr val="002060"/>
                </a:solidFill>
                <a:latin typeface="Barlow" pitchFamily="2" charset="77"/>
              </a:rPr>
              <a:t>Origen de los</a:t>
            </a:r>
          </a:p>
        </p:txBody>
      </p:sp>
      <p:sp>
        <p:nvSpPr>
          <p:cNvPr id="3" name="CuadroTexto 2">
            <a:extLst>
              <a:ext uri="{FF2B5EF4-FFF2-40B4-BE49-F238E27FC236}">
                <a16:creationId xmlns:a16="http://schemas.microsoft.com/office/drawing/2014/main" id="{64DA0983-AADD-064B-9987-1671C5D3DE7D}"/>
              </a:ext>
            </a:extLst>
          </p:cNvPr>
          <p:cNvSpPr txBox="1"/>
          <p:nvPr/>
        </p:nvSpPr>
        <p:spPr>
          <a:xfrm>
            <a:off x="2247904" y="307560"/>
            <a:ext cx="2025203" cy="707886"/>
          </a:xfrm>
          <a:prstGeom prst="rect">
            <a:avLst/>
          </a:prstGeom>
          <a:noFill/>
        </p:spPr>
        <p:txBody>
          <a:bodyPr wrap="square" rtlCol="0">
            <a:spAutoFit/>
          </a:bodyPr>
          <a:lstStyle/>
          <a:p>
            <a:r>
              <a:rPr lang="es-MX" sz="4000" b="1" spc="-150" dirty="0">
                <a:solidFill>
                  <a:srgbClr val="002060"/>
                </a:solidFill>
                <a:latin typeface="Barlow" pitchFamily="2" charset="77"/>
              </a:rPr>
              <a:t>ingresos</a:t>
            </a:r>
          </a:p>
        </p:txBody>
      </p:sp>
      <p:pic>
        <p:nvPicPr>
          <p:cNvPr id="4" name="Imagen 3">
            <a:extLst>
              <a:ext uri="{FF2B5EF4-FFF2-40B4-BE49-F238E27FC236}">
                <a16:creationId xmlns:a16="http://schemas.microsoft.com/office/drawing/2014/main" id="{35AF41A4-FAB8-434B-95E3-2CBEFB1C6473}"/>
              </a:ext>
            </a:extLst>
          </p:cNvPr>
          <p:cNvPicPr>
            <a:picLocks noChangeAspect="1"/>
          </p:cNvPicPr>
          <p:nvPr/>
        </p:nvPicPr>
        <p:blipFill>
          <a:blip r:embed="rId2"/>
          <a:stretch>
            <a:fillRect/>
          </a:stretch>
        </p:blipFill>
        <p:spPr>
          <a:xfrm>
            <a:off x="0" y="6265222"/>
            <a:ext cx="12192000" cy="495300"/>
          </a:xfrm>
          <a:prstGeom prst="rect">
            <a:avLst/>
          </a:prstGeom>
        </p:spPr>
      </p:pic>
      <p:pic>
        <p:nvPicPr>
          <p:cNvPr id="5" name="Imagen 4">
            <a:extLst>
              <a:ext uri="{FF2B5EF4-FFF2-40B4-BE49-F238E27FC236}">
                <a16:creationId xmlns:a16="http://schemas.microsoft.com/office/drawing/2014/main" id="{0D94C005-D4BD-8F4F-8214-F6A4D150BF6D}"/>
              </a:ext>
            </a:extLst>
          </p:cNvPr>
          <p:cNvPicPr>
            <a:picLocks noChangeAspect="1"/>
          </p:cNvPicPr>
          <p:nvPr/>
        </p:nvPicPr>
        <p:blipFill>
          <a:blip r:embed="rId3"/>
          <a:stretch>
            <a:fillRect/>
          </a:stretch>
        </p:blipFill>
        <p:spPr>
          <a:xfrm>
            <a:off x="9574919" y="97478"/>
            <a:ext cx="2440047" cy="1553470"/>
          </a:xfrm>
          <a:prstGeom prst="rect">
            <a:avLst/>
          </a:prstGeom>
        </p:spPr>
      </p:pic>
      <p:sp>
        <p:nvSpPr>
          <p:cNvPr id="6" name="CuadroTexto 5">
            <a:extLst>
              <a:ext uri="{FF2B5EF4-FFF2-40B4-BE49-F238E27FC236}">
                <a16:creationId xmlns:a16="http://schemas.microsoft.com/office/drawing/2014/main" id="{88FA0AF6-5457-4A4B-84F7-961629CF1088}"/>
              </a:ext>
            </a:extLst>
          </p:cNvPr>
          <p:cNvSpPr txBox="1"/>
          <p:nvPr/>
        </p:nvSpPr>
        <p:spPr>
          <a:xfrm>
            <a:off x="417690" y="3646781"/>
            <a:ext cx="3443111" cy="2092881"/>
          </a:xfrm>
          <a:prstGeom prst="rect">
            <a:avLst/>
          </a:prstGeom>
          <a:noFill/>
        </p:spPr>
        <p:txBody>
          <a:bodyPr wrap="square" rtlCol="0">
            <a:spAutoFit/>
          </a:bodyPr>
          <a:lstStyle/>
          <a:p>
            <a:pPr algn="just"/>
            <a:r>
              <a:rPr lang="es-MX" sz="1600" dirty="0">
                <a:solidFill>
                  <a:srgbClr val="002060"/>
                </a:solidFill>
                <a:latin typeface="Barlow Light" pitchFamily="2" charset="77"/>
                <a:cs typeface="Barlow SemiBold"/>
              </a:rPr>
              <a:t>Las contribuciones establecidas en la Ley de Hacienda del Municipio de Mérida que deben pagar las personas físicas y las morales que se encuentren en las situaciones jurídicas o de hecho, previstas por la misma.</a:t>
            </a:r>
          </a:p>
          <a:p>
            <a:endParaRPr lang="es-MX" dirty="0"/>
          </a:p>
        </p:txBody>
      </p:sp>
      <p:sp>
        <p:nvSpPr>
          <p:cNvPr id="7" name="CuadroTexto 6">
            <a:extLst>
              <a:ext uri="{FF2B5EF4-FFF2-40B4-BE49-F238E27FC236}">
                <a16:creationId xmlns:a16="http://schemas.microsoft.com/office/drawing/2014/main" id="{8D39345C-2E97-844A-9658-5B5E01D21576}"/>
              </a:ext>
            </a:extLst>
          </p:cNvPr>
          <p:cNvSpPr txBox="1"/>
          <p:nvPr/>
        </p:nvSpPr>
        <p:spPr>
          <a:xfrm>
            <a:off x="417690" y="3062006"/>
            <a:ext cx="2777066" cy="584775"/>
          </a:xfrm>
          <a:prstGeom prst="rect">
            <a:avLst/>
          </a:prstGeom>
          <a:noFill/>
        </p:spPr>
        <p:txBody>
          <a:bodyPr wrap="square" rtlCol="0">
            <a:spAutoFit/>
          </a:bodyPr>
          <a:lstStyle/>
          <a:p>
            <a:r>
              <a:rPr lang="es-MX" sz="3200" b="1" spc="-150" dirty="0">
                <a:solidFill>
                  <a:srgbClr val="002060"/>
                </a:solidFill>
                <a:latin typeface="Barlow" pitchFamily="2" charset="77"/>
              </a:rPr>
              <a:t>Son impuestos</a:t>
            </a:r>
          </a:p>
        </p:txBody>
      </p:sp>
      <p:cxnSp>
        <p:nvCxnSpPr>
          <p:cNvPr id="9" name="Conector recto 8">
            <a:extLst>
              <a:ext uri="{FF2B5EF4-FFF2-40B4-BE49-F238E27FC236}">
                <a16:creationId xmlns:a16="http://schemas.microsoft.com/office/drawing/2014/main" id="{3D41DC4E-E324-7741-9779-B69B4983CA3F}"/>
              </a:ext>
            </a:extLst>
          </p:cNvPr>
          <p:cNvCxnSpPr>
            <a:cxnSpLocks/>
          </p:cNvCxnSpPr>
          <p:nvPr/>
        </p:nvCxnSpPr>
        <p:spPr>
          <a:xfrm>
            <a:off x="4030133" y="20466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818B61E3-F9A6-8C4E-BDA2-B1B10203F640}"/>
              </a:ext>
            </a:extLst>
          </p:cNvPr>
          <p:cNvSpPr txBox="1"/>
          <p:nvPr/>
        </p:nvSpPr>
        <p:spPr>
          <a:xfrm>
            <a:off x="4143021" y="3646781"/>
            <a:ext cx="3443111" cy="2831544"/>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Las contribuciones establecidas en la Ley de Hacienda del Municipio de Mérida como contraprestación por los servicios que presta el Ayuntamiento en sus funciones de Derecho Público, así como por el uso y aprovechamiento de los bienes de dominio público del patrimonio municipal destinados a la prestación de un servicio público. </a:t>
            </a:r>
          </a:p>
          <a:p>
            <a:endParaRPr lang="es-MX" dirty="0"/>
          </a:p>
        </p:txBody>
      </p:sp>
      <p:sp>
        <p:nvSpPr>
          <p:cNvPr id="11" name="CuadroTexto 10">
            <a:extLst>
              <a:ext uri="{FF2B5EF4-FFF2-40B4-BE49-F238E27FC236}">
                <a16:creationId xmlns:a16="http://schemas.microsoft.com/office/drawing/2014/main" id="{69AC737A-BDA0-754F-852D-029FE2433F18}"/>
              </a:ext>
            </a:extLst>
          </p:cNvPr>
          <p:cNvSpPr txBox="1"/>
          <p:nvPr/>
        </p:nvSpPr>
        <p:spPr>
          <a:xfrm>
            <a:off x="4143021" y="3062006"/>
            <a:ext cx="2777066" cy="584775"/>
          </a:xfrm>
          <a:prstGeom prst="rect">
            <a:avLst/>
          </a:prstGeom>
          <a:noFill/>
        </p:spPr>
        <p:txBody>
          <a:bodyPr wrap="square" rtlCol="0">
            <a:spAutoFit/>
          </a:bodyPr>
          <a:lstStyle/>
          <a:p>
            <a:r>
              <a:rPr lang="es-MX" sz="3200" b="1" spc="-150" dirty="0">
                <a:solidFill>
                  <a:srgbClr val="002060"/>
                </a:solidFill>
                <a:latin typeface="Barlow" pitchFamily="2" charset="77"/>
              </a:rPr>
              <a:t>Son derechos</a:t>
            </a:r>
          </a:p>
        </p:txBody>
      </p:sp>
      <p:cxnSp>
        <p:nvCxnSpPr>
          <p:cNvPr id="12" name="Conector recto 11">
            <a:extLst>
              <a:ext uri="{FF2B5EF4-FFF2-40B4-BE49-F238E27FC236}">
                <a16:creationId xmlns:a16="http://schemas.microsoft.com/office/drawing/2014/main" id="{6B05D31E-D71F-324A-92A8-2B0A1AC09794}"/>
              </a:ext>
            </a:extLst>
          </p:cNvPr>
          <p:cNvCxnSpPr>
            <a:cxnSpLocks/>
          </p:cNvCxnSpPr>
          <p:nvPr/>
        </p:nvCxnSpPr>
        <p:spPr>
          <a:xfrm>
            <a:off x="7755465" y="2046686"/>
            <a:ext cx="0" cy="40301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E37BE4E-05F9-174B-A0D1-0F0E4CCBA5D1}"/>
              </a:ext>
            </a:extLst>
          </p:cNvPr>
          <p:cNvSpPr txBox="1"/>
          <p:nvPr/>
        </p:nvSpPr>
        <p:spPr>
          <a:xfrm>
            <a:off x="7912093" y="3612980"/>
            <a:ext cx="3443111" cy="2062103"/>
          </a:xfrm>
          <a:prstGeom prst="rect">
            <a:avLst/>
          </a:prstGeom>
          <a:noFill/>
        </p:spPr>
        <p:txBody>
          <a:bodyPr wrap="square" rtlCol="0">
            <a:spAutoFit/>
          </a:bodyPr>
          <a:lstStyle/>
          <a:p>
            <a:pPr algn="just" defTabSz="457200">
              <a:defRPr/>
            </a:pPr>
            <a:r>
              <a:rPr lang="es-MX" sz="1600" dirty="0">
                <a:solidFill>
                  <a:srgbClr val="002060"/>
                </a:solidFill>
                <a:latin typeface="Barlow Light" pitchFamily="2" charset="77"/>
              </a:rPr>
              <a:t>Las cantidades que la Hacienda Pública Municipal tiene derecho de percibir como aportación a los gastos que ocasionen la realización de obras de mejoramiento o la prestación de un servicio de interés general, emprendidos para el beneficio común.</a:t>
            </a:r>
            <a:endParaRPr lang="es-MX" dirty="0">
              <a:solidFill>
                <a:srgbClr val="002060"/>
              </a:solidFill>
              <a:latin typeface="Barlow Light" pitchFamily="2" charset="77"/>
            </a:endParaRPr>
          </a:p>
        </p:txBody>
      </p:sp>
      <p:sp>
        <p:nvSpPr>
          <p:cNvPr id="14" name="CuadroTexto 13">
            <a:extLst>
              <a:ext uri="{FF2B5EF4-FFF2-40B4-BE49-F238E27FC236}">
                <a16:creationId xmlns:a16="http://schemas.microsoft.com/office/drawing/2014/main" id="{08E40C25-E814-D44B-BD1E-2737435941DB}"/>
              </a:ext>
            </a:extLst>
          </p:cNvPr>
          <p:cNvSpPr txBox="1"/>
          <p:nvPr/>
        </p:nvSpPr>
        <p:spPr>
          <a:xfrm>
            <a:off x="7912093" y="3138194"/>
            <a:ext cx="3817058" cy="461665"/>
          </a:xfrm>
          <a:prstGeom prst="rect">
            <a:avLst/>
          </a:prstGeom>
          <a:noFill/>
        </p:spPr>
        <p:txBody>
          <a:bodyPr wrap="square" rtlCol="0">
            <a:spAutoFit/>
          </a:bodyPr>
          <a:lstStyle/>
          <a:p>
            <a:r>
              <a:rPr lang="es-MX" sz="2400" b="1" spc="-150" dirty="0">
                <a:solidFill>
                  <a:srgbClr val="002060"/>
                </a:solidFill>
                <a:latin typeface="Barlow" pitchFamily="2" charset="77"/>
              </a:rPr>
              <a:t>Son contribuciones de mejora</a:t>
            </a:r>
          </a:p>
        </p:txBody>
      </p:sp>
      <p:pic>
        <p:nvPicPr>
          <p:cNvPr id="16" name="Imagen 15">
            <a:extLst>
              <a:ext uri="{FF2B5EF4-FFF2-40B4-BE49-F238E27FC236}">
                <a16:creationId xmlns:a16="http://schemas.microsoft.com/office/drawing/2014/main" id="{2EFE9980-2B6E-8640-8EEE-6C58E363978E}"/>
              </a:ext>
            </a:extLst>
          </p:cNvPr>
          <p:cNvPicPr>
            <a:picLocks noChangeAspect="1"/>
          </p:cNvPicPr>
          <p:nvPr/>
        </p:nvPicPr>
        <p:blipFill>
          <a:blip r:embed="rId4"/>
          <a:stretch>
            <a:fillRect/>
          </a:stretch>
        </p:blipFill>
        <p:spPr>
          <a:xfrm>
            <a:off x="1397057" y="1376098"/>
            <a:ext cx="1112879" cy="1745123"/>
          </a:xfrm>
          <a:prstGeom prst="rect">
            <a:avLst/>
          </a:prstGeom>
        </p:spPr>
      </p:pic>
      <p:pic>
        <p:nvPicPr>
          <p:cNvPr id="18" name="Imagen 17">
            <a:extLst>
              <a:ext uri="{FF2B5EF4-FFF2-40B4-BE49-F238E27FC236}">
                <a16:creationId xmlns:a16="http://schemas.microsoft.com/office/drawing/2014/main" id="{44F00AF9-9D51-B848-85A4-2C33DA94661A}"/>
              </a:ext>
            </a:extLst>
          </p:cNvPr>
          <p:cNvPicPr>
            <a:picLocks noChangeAspect="1"/>
          </p:cNvPicPr>
          <p:nvPr/>
        </p:nvPicPr>
        <p:blipFill>
          <a:blip r:embed="rId5"/>
          <a:stretch>
            <a:fillRect/>
          </a:stretch>
        </p:blipFill>
        <p:spPr>
          <a:xfrm>
            <a:off x="4815207" y="1378698"/>
            <a:ext cx="2004627" cy="1759496"/>
          </a:xfrm>
          <a:prstGeom prst="rect">
            <a:avLst/>
          </a:prstGeom>
        </p:spPr>
      </p:pic>
      <p:pic>
        <p:nvPicPr>
          <p:cNvPr id="20" name="Imagen 19">
            <a:extLst>
              <a:ext uri="{FF2B5EF4-FFF2-40B4-BE49-F238E27FC236}">
                <a16:creationId xmlns:a16="http://schemas.microsoft.com/office/drawing/2014/main" id="{2BF7A8D8-E5EC-E742-9EC8-B4206EE6BCCC}"/>
              </a:ext>
            </a:extLst>
          </p:cNvPr>
          <p:cNvPicPr>
            <a:picLocks noChangeAspect="1"/>
          </p:cNvPicPr>
          <p:nvPr/>
        </p:nvPicPr>
        <p:blipFill>
          <a:blip r:embed="rId6"/>
          <a:stretch>
            <a:fillRect/>
          </a:stretch>
        </p:blipFill>
        <p:spPr>
          <a:xfrm>
            <a:off x="8792062" y="1650948"/>
            <a:ext cx="1584576" cy="1584576"/>
          </a:xfrm>
          <a:prstGeom prst="rect">
            <a:avLst/>
          </a:prstGeom>
        </p:spPr>
      </p:pic>
    </p:spTree>
    <p:extLst>
      <p:ext uri="{BB962C8B-B14F-4D97-AF65-F5344CB8AC3E}">
        <p14:creationId xmlns:p14="http://schemas.microsoft.com/office/powerpoint/2010/main" val="41265154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TotalTime>
  <Words>1550</Words>
  <Application>Microsoft Office PowerPoint</Application>
  <PresentationFormat>Panorámica</PresentationFormat>
  <Paragraphs>199</Paragraphs>
  <Slides>19</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Arial</vt:lpstr>
      <vt:lpstr>Barlow</vt:lpstr>
      <vt:lpstr>Barlow Light</vt:lpstr>
      <vt:lpstr>Barlow Medium</vt:lpstr>
      <vt:lpstr>Barlow SemiBold</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Roslin solis</dc:creator>
  <cp:lastModifiedBy>Simón Medina Yadira María</cp:lastModifiedBy>
  <cp:revision>80</cp:revision>
  <cp:lastPrinted>2024-01-08T19:25:22Z</cp:lastPrinted>
  <dcterms:created xsi:type="dcterms:W3CDTF">2022-01-25T17:13:46Z</dcterms:created>
  <dcterms:modified xsi:type="dcterms:W3CDTF">2024-01-22T18:32:09Z</dcterms:modified>
</cp:coreProperties>
</file>