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56" r:id="rId4"/>
    <p:sldId id="271" r:id="rId5"/>
    <p:sldId id="279" r:id="rId6"/>
    <p:sldId id="280" r:id="rId7"/>
    <p:sldId id="281" r:id="rId8"/>
    <p:sldId id="282" r:id="rId9"/>
    <p:sldId id="267" r:id="rId10"/>
    <p:sldId id="274" r:id="rId11"/>
    <p:sldId id="275" r:id="rId12"/>
    <p:sldId id="276" r:id="rId13"/>
    <p:sldId id="287" r:id="rId14"/>
    <p:sldId id="277" r:id="rId15"/>
    <p:sldId id="278" r:id="rId16"/>
    <p:sldId id="283" r:id="rId17"/>
    <p:sldId id="284" r:id="rId18"/>
    <p:sldId id="285" r:id="rId19"/>
    <p:sldId id="268" r:id="rId20"/>
    <p:sldId id="286" r:id="rId21"/>
    <p:sldId id="261" r:id="rId22"/>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38F"/>
    <a:srgbClr val="FF2F92"/>
    <a:srgbClr val="CD299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0"/>
    <p:restoredTop sz="94670"/>
  </p:normalViewPr>
  <p:slideViewPr>
    <p:cSldViewPr snapToGrid="0" snapToObjects="1">
      <p:cViewPr>
        <p:scale>
          <a:sx n="189" d="100"/>
          <a:sy n="189" d="100"/>
        </p:scale>
        <p:origin x="60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2989DA75-36AF-C141-BC68-F84FC489197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66007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2989DA75-36AF-C141-BC68-F84FC489197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12094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2989DA75-36AF-C141-BC68-F84FC489197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200839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2989DA75-36AF-C141-BC68-F84FC489197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202691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2989DA75-36AF-C141-BC68-F84FC489197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27398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2989DA75-36AF-C141-BC68-F84FC4891974}"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213410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2989DA75-36AF-C141-BC68-F84FC4891974}" type="datetimeFigureOut">
              <a:rPr lang="en-US" smtClean="0"/>
              <a:t>1/27/20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85710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2989DA75-36AF-C141-BC68-F84FC4891974}" type="datetimeFigureOut">
              <a:rPr lang="en-US" smtClean="0"/>
              <a:t>1/27/20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17889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9DA75-36AF-C141-BC68-F84FC4891974}" type="datetimeFigureOut">
              <a:rPr lang="en-US" smtClean="0"/>
              <a:t>1/27/20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36132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2989DA75-36AF-C141-BC68-F84FC4891974}"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24378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2989DA75-36AF-C141-BC68-F84FC4891974}"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399944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9DA75-36AF-C141-BC68-F84FC4891974}" type="datetimeFigureOut">
              <a:rPr lang="en-US" smtClean="0"/>
              <a:t>1/27/20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40D02-E318-4148-9DD4-E0E0FEADFEB7}" type="slidenum">
              <a:rPr lang="en-US" smtClean="0"/>
              <a:t>‹Nº›</a:t>
            </a:fld>
            <a:endParaRPr lang="en-US"/>
          </a:p>
        </p:txBody>
      </p:sp>
    </p:spTree>
    <p:extLst>
      <p:ext uri="{BB962C8B-B14F-4D97-AF65-F5344CB8AC3E}">
        <p14:creationId xmlns:p14="http://schemas.microsoft.com/office/powerpoint/2010/main" val="204624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8500" y="5372100"/>
            <a:ext cx="5580724" cy="908050"/>
          </a:xfrm>
          <a:prstGeom prst="rect">
            <a:avLst/>
          </a:prstGeom>
        </p:spPr>
      </p:pic>
    </p:spTree>
    <p:extLst>
      <p:ext uri="{BB962C8B-B14F-4D97-AF65-F5344CB8AC3E}">
        <p14:creationId xmlns:p14="http://schemas.microsoft.com/office/powerpoint/2010/main" val="187812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224590" y="1166146"/>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sp>
        <p:nvSpPr>
          <p:cNvPr id="3" name="2 Rectángulo"/>
          <p:cNvSpPr/>
          <p:nvPr/>
        </p:nvSpPr>
        <p:spPr>
          <a:xfrm>
            <a:off x="2638651" y="1658589"/>
            <a:ext cx="6024086" cy="5078313"/>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impuestos: </a:t>
            </a:r>
            <a:r>
              <a:rPr lang="es-MX" dirty="0">
                <a:solidFill>
                  <a:schemeClr val="tx1">
                    <a:lumMod val="65000"/>
                    <a:lumOff val="35000"/>
                  </a:schemeClr>
                </a:solidFill>
                <a:latin typeface="Barlow SemiBold"/>
                <a:cs typeface="Barlow SemiBold"/>
              </a:rPr>
              <a:t>Las contribuciones establecidas en la Ley de Hacienda del Municipio de Mérida que deben pagar las personas físicas y las morales que se encuentren en las situaciones jurídicas o de hecho, previstas por la misma.</a:t>
            </a:r>
          </a:p>
          <a:p>
            <a:pPr algn="just"/>
            <a:endParaRPr lang="es-MX" dirty="0">
              <a:solidFill>
                <a:schemeClr val="tx1">
                  <a:lumMod val="65000"/>
                  <a:lumOff val="35000"/>
                </a:schemeClr>
              </a:solidFill>
              <a:latin typeface="Barlow SemiBold"/>
              <a:cs typeface="Barlow SemiBold"/>
            </a:endParaRPr>
          </a:p>
          <a:p>
            <a:pPr algn="just"/>
            <a:r>
              <a:rPr lang="es-MX" b="1" dirty="0">
                <a:solidFill>
                  <a:srgbClr val="000090"/>
                </a:solidFill>
                <a:latin typeface="Barlow SemiBold" panose="00000700000000000000" pitchFamily="2" charset="0"/>
              </a:rPr>
              <a:t>Son derechos: </a:t>
            </a:r>
            <a:r>
              <a:rPr lang="es-MX" dirty="0">
                <a:solidFill>
                  <a:schemeClr val="tx1">
                    <a:lumMod val="65000"/>
                    <a:lumOff val="35000"/>
                  </a:schemeClr>
                </a:solidFill>
                <a:latin typeface="Barlow SemiBold"/>
              </a:rPr>
              <a:t>Las contribuciones establecidas en la Ley de Hacienda del Municipio de Mérida como contraprestación por los servicios que presta el Ayuntamiento en sus funciones de Derecho Público, así como por el uso y aprovechamiento de los bienes de dominio público del patrimonio municipal destinados a la prestación de un servicio público. </a:t>
            </a:r>
          </a:p>
          <a:p>
            <a:pPr algn="just"/>
            <a:endParaRPr lang="es-MX" dirty="0">
              <a:solidFill>
                <a:schemeClr val="tx1">
                  <a:lumMod val="65000"/>
                  <a:lumOff val="35000"/>
                </a:schemeClr>
              </a:solidFill>
              <a:latin typeface="Barlow SemiBold"/>
            </a:endParaRPr>
          </a:p>
          <a:p>
            <a:pPr algn="just"/>
            <a:r>
              <a:rPr lang="es-MX" b="1" dirty="0">
                <a:solidFill>
                  <a:srgbClr val="000090"/>
                </a:solidFill>
                <a:latin typeface="Barlow SemiBold" panose="00000700000000000000" pitchFamily="2" charset="0"/>
              </a:rPr>
              <a:t>Son contribuciones de mejoras: </a:t>
            </a:r>
            <a:r>
              <a:rPr lang="es-MX" dirty="0">
                <a:solidFill>
                  <a:schemeClr val="tx1">
                    <a:lumMod val="65000"/>
                    <a:lumOff val="35000"/>
                  </a:schemeClr>
                </a:solidFill>
                <a:latin typeface="Barlow SemiBold"/>
              </a:rPr>
              <a:t>Las cantidades que la Hacienda Pública Municipal tiene derecho de percibir como aportación a los gastos que ocasionen la realización de obras de mejoramiento o la prestación de un servicio de interés general, emprendidos para el beneficio común.</a:t>
            </a:r>
            <a:endParaRPr lang="es-MX" dirty="0">
              <a:solidFill>
                <a:schemeClr val="tx1">
                  <a:lumMod val="65000"/>
                  <a:lumOff val="35000"/>
                </a:schemeClr>
              </a:solidFill>
              <a:latin typeface="Barlow SemiBold"/>
              <a:cs typeface="Barlow SemiBold"/>
            </a:endParaRPr>
          </a:p>
        </p:txBody>
      </p:sp>
      <p:pic>
        <p:nvPicPr>
          <p:cNvPr id="7" name="Imagen 6">
            <a:extLst>
              <a:ext uri="{FF2B5EF4-FFF2-40B4-BE49-F238E27FC236}">
                <a16:creationId xmlns:a16="http://schemas.microsoft.com/office/drawing/2014/main" id="{4D45E756-86F2-C744-8937-53839A0A64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588559" cy="6858000"/>
          </a:xfrm>
          <a:prstGeom prst="rect">
            <a:avLst/>
          </a:prstGeom>
        </p:spPr>
      </p:pic>
    </p:spTree>
    <p:extLst>
      <p:ext uri="{BB962C8B-B14F-4D97-AF65-F5344CB8AC3E}">
        <p14:creationId xmlns:p14="http://schemas.microsoft.com/office/powerpoint/2010/main" val="318493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38651" y="1722757"/>
            <a:ext cx="6024086" cy="5078313"/>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aprovechamientos: </a:t>
            </a:r>
            <a:r>
              <a:rPr lang="es-MX" dirty="0">
                <a:solidFill>
                  <a:schemeClr val="tx1">
                    <a:lumMod val="65000"/>
                    <a:lumOff val="35000"/>
                  </a:schemeClr>
                </a:solidFill>
                <a:latin typeface="Barlow SemiBold"/>
              </a:rPr>
              <a:t>Los ingresos que percibe el Ayuntamiento por sus funciones de Derecho Público, distintos de las contribuciones, de los ingresos derivados de financiamiento y de los que obtienen los organismos descentralizados y las empresas de participación municipal. Los recargos, las multas, las indemnizaciones y los gastos de ejecución derivados de los aprovechamientos, son accesorios de éstas y participan de su naturaleza.</a:t>
            </a:r>
          </a:p>
          <a:p>
            <a:pPr algn="just"/>
            <a:endParaRPr lang="es-MX" b="1" dirty="0">
              <a:solidFill>
                <a:srgbClr val="000090"/>
              </a:solidFill>
              <a:latin typeface="Barlow SemiBold" panose="00000700000000000000" pitchFamily="2" charset="0"/>
            </a:endParaRPr>
          </a:p>
          <a:p>
            <a:pPr algn="just"/>
            <a:r>
              <a:rPr lang="es-MX" b="1" dirty="0">
                <a:solidFill>
                  <a:srgbClr val="000090"/>
                </a:solidFill>
                <a:latin typeface="Barlow SemiBold" panose="00000700000000000000" pitchFamily="2" charset="0"/>
              </a:rPr>
              <a:t>Son productos: </a:t>
            </a:r>
            <a:r>
              <a:rPr lang="es-MX" dirty="0">
                <a:solidFill>
                  <a:schemeClr val="tx1">
                    <a:lumMod val="65000"/>
                    <a:lumOff val="35000"/>
                  </a:schemeClr>
                </a:solidFill>
                <a:latin typeface="Barlow SemiBold"/>
              </a:rPr>
              <a:t>Las contraprestaciones que recibe el Ayuntamiento por los servicios que presta en sus funciones de Derecho Privado, así como por el uso, aprovechamiento o enajenación de bienes del dominio privado del patrimonio municipal, y en general cualquier ingreso derivado de los bienes muebles e inmuebles propiedad del municipio en un uso distinto a la prestación de un servicio público.</a:t>
            </a:r>
          </a:p>
        </p:txBody>
      </p:sp>
      <p:sp>
        <p:nvSpPr>
          <p:cNvPr id="5" name="TextBox 3"/>
          <p:cNvSpPr txBox="1"/>
          <p:nvPr/>
        </p:nvSpPr>
        <p:spPr>
          <a:xfrm>
            <a:off x="-256674" y="1154539"/>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pic>
        <p:nvPicPr>
          <p:cNvPr id="6" name="Imagen 5">
            <a:extLst>
              <a:ext uri="{FF2B5EF4-FFF2-40B4-BE49-F238E27FC236}">
                <a16:creationId xmlns:a16="http://schemas.microsoft.com/office/drawing/2014/main" id="{90C674EA-1301-4744-9A75-BB14F110B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989"/>
            <a:ext cx="2577639" cy="6858000"/>
          </a:xfrm>
          <a:prstGeom prst="rect">
            <a:avLst/>
          </a:prstGeom>
        </p:spPr>
      </p:pic>
    </p:spTree>
    <p:extLst>
      <p:ext uri="{BB962C8B-B14F-4D97-AF65-F5344CB8AC3E}">
        <p14:creationId xmlns:p14="http://schemas.microsoft.com/office/powerpoint/2010/main" val="329807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21743" y="2322645"/>
            <a:ext cx="6184507" cy="3693319"/>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participaciones: </a:t>
            </a:r>
            <a:r>
              <a:rPr lang="es-ES" dirty="0">
                <a:solidFill>
                  <a:schemeClr val="tx1">
                    <a:lumMod val="65000"/>
                    <a:lumOff val="35000"/>
                  </a:schemeClr>
                </a:solidFill>
                <a:latin typeface="Barlow SemiBold"/>
              </a:rPr>
              <a:t>Son las cantidades que el Municipio tiene derecho a percibir, que se derivan de la adhesión al Sistema Nacional de Coordinación Fiscal, así como las que correspondan a sistemas estatales de coordinación fiscal, determinados por las leyes correspondientes.</a:t>
            </a:r>
            <a:endParaRPr lang="es-MX" dirty="0">
              <a:solidFill>
                <a:schemeClr val="tx1">
                  <a:lumMod val="65000"/>
                  <a:lumOff val="35000"/>
                </a:schemeClr>
              </a:solidFill>
              <a:latin typeface="Barlow SemiBold"/>
            </a:endParaRPr>
          </a:p>
          <a:p>
            <a:pPr algn="just"/>
            <a:endParaRPr lang="es-MX" b="1" dirty="0">
              <a:solidFill>
                <a:srgbClr val="000090"/>
              </a:solidFill>
              <a:latin typeface="Barlow SemiBold" panose="00000700000000000000" pitchFamily="2" charset="0"/>
            </a:endParaRPr>
          </a:p>
          <a:p>
            <a:pPr algn="just"/>
            <a:r>
              <a:rPr lang="es-MX" b="1" dirty="0">
                <a:solidFill>
                  <a:srgbClr val="000090"/>
                </a:solidFill>
                <a:latin typeface="Barlow SemiBold" panose="00000700000000000000" pitchFamily="2" charset="0"/>
              </a:rPr>
              <a:t>Son aportaciones: </a:t>
            </a:r>
            <a:r>
              <a:rPr lang="es-MX" dirty="0">
                <a:solidFill>
                  <a:schemeClr val="tx1">
                    <a:lumMod val="65000"/>
                    <a:lumOff val="35000"/>
                  </a:schemeClr>
                </a:solidFill>
                <a:latin typeface="Barlow SemiBold"/>
              </a:rPr>
              <a:t>Son los recursos que la federación transfiere a las haciendas públicas de los estados y en su caso, al municipio, condicionando su gasto a la consecución y cumplimiento de los objetivos que para cada tipo de recurso establece la Ley de Coordinación Fiscal.</a:t>
            </a:r>
          </a:p>
          <a:p>
            <a:pPr algn="just"/>
            <a:endParaRPr lang="es-MX" dirty="0">
              <a:solidFill>
                <a:schemeClr val="tx1">
                  <a:lumMod val="65000"/>
                  <a:lumOff val="35000"/>
                </a:schemeClr>
              </a:solidFill>
              <a:latin typeface="Barlow SemiBold"/>
            </a:endParaRPr>
          </a:p>
          <a:p>
            <a:pPr algn="just"/>
            <a:endParaRPr lang="es-MX" dirty="0">
              <a:solidFill>
                <a:schemeClr val="tx1">
                  <a:lumMod val="65000"/>
                  <a:lumOff val="35000"/>
                </a:schemeClr>
              </a:solidFill>
              <a:latin typeface="Barlow SemiBold"/>
            </a:endParaRPr>
          </a:p>
        </p:txBody>
      </p:sp>
      <p:sp>
        <p:nvSpPr>
          <p:cNvPr id="5" name="TextBox 3"/>
          <p:cNvSpPr txBox="1"/>
          <p:nvPr/>
        </p:nvSpPr>
        <p:spPr>
          <a:xfrm>
            <a:off x="-192506" y="1510304"/>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pic>
        <p:nvPicPr>
          <p:cNvPr id="6" name="Imagen 5">
            <a:extLst>
              <a:ext uri="{FF2B5EF4-FFF2-40B4-BE49-F238E27FC236}">
                <a16:creationId xmlns:a16="http://schemas.microsoft.com/office/drawing/2014/main" id="{03B15E88-4A8A-7543-80F0-C1BA3F229A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557448" cy="6858000"/>
          </a:xfrm>
          <a:prstGeom prst="rect">
            <a:avLst/>
          </a:prstGeom>
        </p:spPr>
      </p:pic>
    </p:spTree>
    <p:extLst>
      <p:ext uri="{BB962C8B-B14F-4D97-AF65-F5344CB8AC3E}">
        <p14:creationId xmlns:p14="http://schemas.microsoft.com/office/powerpoint/2010/main" val="419764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79675" y="2217864"/>
            <a:ext cx="6184507" cy="4524315"/>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convenios: </a:t>
            </a:r>
            <a:r>
              <a:rPr lang="es-ES" dirty="0">
                <a:solidFill>
                  <a:schemeClr val="tx1">
                    <a:lumMod val="65000"/>
                    <a:lumOff val="35000"/>
                  </a:schemeClr>
                </a:solidFill>
                <a:latin typeface="Barlow SemiBold"/>
              </a:rPr>
              <a:t>Son las cantidades que el Municipio percibe derivados de convenios de coordinación, colaboración, reasignación o descentralización según corresponda, los cuales se acuerdan entre la Federación, las Entidades Federativas y/o los Municipios.</a:t>
            </a:r>
          </a:p>
          <a:p>
            <a:pPr algn="just"/>
            <a:endParaRPr lang="es-ES" dirty="0">
              <a:solidFill>
                <a:schemeClr val="tx1">
                  <a:lumMod val="65000"/>
                  <a:lumOff val="35000"/>
                </a:schemeClr>
              </a:solidFill>
              <a:latin typeface="Barlow SemiBold"/>
            </a:endParaRPr>
          </a:p>
          <a:p>
            <a:pPr algn="just"/>
            <a:r>
              <a:rPr lang="es-ES" b="1" dirty="0">
                <a:solidFill>
                  <a:srgbClr val="000090"/>
                </a:solidFill>
                <a:latin typeface="Barlow SemiBold" panose="00000700000000000000" pitchFamily="2" charset="0"/>
              </a:rPr>
              <a:t>Incentivos Derivados de la Colaboración Fiscal: </a:t>
            </a:r>
            <a:r>
              <a:rPr lang="es-ES" dirty="0">
                <a:solidFill>
                  <a:schemeClr val="tx1">
                    <a:lumMod val="65000"/>
                    <a:lumOff val="35000"/>
                  </a:schemeClr>
                </a:solidFill>
                <a:latin typeface="Barlow SemiBold"/>
              </a:rPr>
              <a:t>Son las cantidades que el Municipio percibe derivados del ejercicio de facultades delegadas por la Federación mediante la celebración de convenios de colaboración administrativa en materia fiscal; que comprenden las funciones de recaudación, fiscalización y administración de ingresos federales y por las que a cambio reciben incentivos económicos que implican la retribución de su colaboración.</a:t>
            </a:r>
            <a:endParaRPr lang="es-MX" dirty="0">
              <a:solidFill>
                <a:schemeClr val="tx1">
                  <a:lumMod val="65000"/>
                  <a:lumOff val="35000"/>
                </a:schemeClr>
              </a:solidFill>
              <a:latin typeface="Barlow SemiBold"/>
            </a:endParaRPr>
          </a:p>
          <a:p>
            <a:pPr algn="just"/>
            <a:endParaRPr lang="es-MX" b="1" dirty="0">
              <a:solidFill>
                <a:srgbClr val="000090"/>
              </a:solidFill>
              <a:latin typeface="Barlow SemiBold" panose="00000700000000000000" pitchFamily="2" charset="0"/>
            </a:endParaRPr>
          </a:p>
          <a:p>
            <a:pPr algn="just"/>
            <a:endParaRPr lang="es-MX" dirty="0">
              <a:solidFill>
                <a:schemeClr val="tx1">
                  <a:lumMod val="65000"/>
                  <a:lumOff val="35000"/>
                </a:schemeClr>
              </a:solidFill>
              <a:latin typeface="Barlow SemiBold"/>
            </a:endParaRPr>
          </a:p>
        </p:txBody>
      </p:sp>
      <p:sp>
        <p:nvSpPr>
          <p:cNvPr id="5" name="TextBox 3"/>
          <p:cNvSpPr txBox="1"/>
          <p:nvPr/>
        </p:nvSpPr>
        <p:spPr>
          <a:xfrm>
            <a:off x="-192506" y="1479199"/>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pic>
        <p:nvPicPr>
          <p:cNvPr id="13" name="Imagen 12">
            <a:extLst>
              <a:ext uri="{FF2B5EF4-FFF2-40B4-BE49-F238E27FC236}">
                <a16:creationId xmlns:a16="http://schemas.microsoft.com/office/drawing/2014/main" id="{2C845060-9D49-894A-ADA8-E342BBBB1E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554941" cy="6858000"/>
          </a:xfrm>
          <a:prstGeom prst="rect">
            <a:avLst/>
          </a:prstGeom>
        </p:spPr>
      </p:pic>
    </p:spTree>
    <p:extLst>
      <p:ext uri="{BB962C8B-B14F-4D97-AF65-F5344CB8AC3E}">
        <p14:creationId xmlns:p14="http://schemas.microsoft.com/office/powerpoint/2010/main" val="277231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38650" y="1974786"/>
            <a:ext cx="6184507" cy="4524315"/>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transferencias, asignaciones, subsidios y subvenciones y pensiones y jubilaciones: </a:t>
            </a:r>
            <a:r>
              <a:rPr lang="es-MX" dirty="0">
                <a:solidFill>
                  <a:schemeClr val="tx1">
                    <a:lumMod val="65000"/>
                    <a:lumOff val="35000"/>
                  </a:schemeClr>
                </a:solidFill>
                <a:latin typeface="Barlow SemiBold"/>
              </a:rPr>
              <a:t>los recursos recibidos en forma directa o indirecta por la Hacienda Pública Municipal y apoyos como parte de su política económica y social de acuerdo a las estrategias y prioridades de desarrollo para el sostenimiento de desempeño de sus actividades institucionales como son:</a:t>
            </a:r>
          </a:p>
          <a:p>
            <a:pPr algn="just"/>
            <a:endParaRPr lang="es-MX" dirty="0">
              <a:solidFill>
                <a:schemeClr val="tx1">
                  <a:lumMod val="65000"/>
                  <a:lumOff val="35000"/>
                </a:schemeClr>
              </a:solidFill>
              <a:latin typeface="Barlow SemiBold"/>
            </a:endParaRPr>
          </a:p>
          <a:p>
            <a:pPr algn="just"/>
            <a:r>
              <a:rPr lang="es-MX" dirty="0">
                <a:solidFill>
                  <a:schemeClr val="tx1">
                    <a:lumMod val="65000"/>
                    <a:lumOff val="35000"/>
                  </a:schemeClr>
                </a:solidFill>
                <a:latin typeface="Barlow SemiBold"/>
              </a:rPr>
              <a:t>I. Donativos</a:t>
            </a:r>
          </a:p>
          <a:p>
            <a:pPr algn="just"/>
            <a:r>
              <a:rPr lang="es-MX" dirty="0">
                <a:solidFill>
                  <a:schemeClr val="tx1">
                    <a:lumMod val="65000"/>
                    <a:lumOff val="35000"/>
                  </a:schemeClr>
                </a:solidFill>
                <a:latin typeface="Barlow SemiBold"/>
              </a:rPr>
              <a:t>II. Cesiones</a:t>
            </a:r>
          </a:p>
          <a:p>
            <a:pPr algn="just"/>
            <a:r>
              <a:rPr lang="es-MX" dirty="0">
                <a:solidFill>
                  <a:schemeClr val="tx1">
                    <a:lumMod val="65000"/>
                    <a:lumOff val="35000"/>
                  </a:schemeClr>
                </a:solidFill>
                <a:latin typeface="Barlow SemiBold"/>
              </a:rPr>
              <a:t>III. Herencias</a:t>
            </a:r>
          </a:p>
          <a:p>
            <a:pPr algn="just"/>
            <a:r>
              <a:rPr lang="es-MX" dirty="0">
                <a:solidFill>
                  <a:schemeClr val="tx1">
                    <a:lumMod val="65000"/>
                    <a:lumOff val="35000"/>
                  </a:schemeClr>
                </a:solidFill>
                <a:latin typeface="Barlow SemiBold"/>
              </a:rPr>
              <a:t>IV. Legados</a:t>
            </a:r>
          </a:p>
          <a:p>
            <a:pPr algn="just"/>
            <a:r>
              <a:rPr lang="es-MX" dirty="0">
                <a:solidFill>
                  <a:schemeClr val="tx1">
                    <a:lumMod val="65000"/>
                    <a:lumOff val="35000"/>
                  </a:schemeClr>
                </a:solidFill>
                <a:latin typeface="Barlow SemiBold"/>
              </a:rPr>
              <a:t>V. Por adjudicaciones judiciales</a:t>
            </a:r>
          </a:p>
          <a:p>
            <a:pPr algn="just"/>
            <a:r>
              <a:rPr lang="es-MX" dirty="0">
                <a:solidFill>
                  <a:schemeClr val="tx1">
                    <a:lumMod val="65000"/>
                    <a:lumOff val="35000"/>
                  </a:schemeClr>
                </a:solidFill>
                <a:latin typeface="Barlow SemiBold"/>
              </a:rPr>
              <a:t>VI. Por adjudicaciones administrativas</a:t>
            </a:r>
          </a:p>
          <a:p>
            <a:pPr algn="just"/>
            <a:r>
              <a:rPr lang="es-MX" dirty="0">
                <a:solidFill>
                  <a:schemeClr val="tx1">
                    <a:lumMod val="65000"/>
                    <a:lumOff val="35000"/>
                  </a:schemeClr>
                </a:solidFill>
                <a:latin typeface="Barlow SemiBold"/>
              </a:rPr>
              <a:t>VII. Por subsidios</a:t>
            </a:r>
          </a:p>
          <a:p>
            <a:pPr algn="just"/>
            <a:r>
              <a:rPr lang="es-MX" dirty="0">
                <a:solidFill>
                  <a:schemeClr val="tx1">
                    <a:lumMod val="65000"/>
                    <a:lumOff val="35000"/>
                  </a:schemeClr>
                </a:solidFill>
                <a:latin typeface="Barlow SemiBold"/>
              </a:rPr>
              <a:t>VIII. Otros ingresos no especificados</a:t>
            </a:r>
          </a:p>
        </p:txBody>
      </p:sp>
      <p:sp>
        <p:nvSpPr>
          <p:cNvPr id="5" name="TextBox 3"/>
          <p:cNvSpPr txBox="1"/>
          <p:nvPr/>
        </p:nvSpPr>
        <p:spPr>
          <a:xfrm>
            <a:off x="-208548" y="1313291"/>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pic>
        <p:nvPicPr>
          <p:cNvPr id="11" name="Imagen 10">
            <a:extLst>
              <a:ext uri="{FF2B5EF4-FFF2-40B4-BE49-F238E27FC236}">
                <a16:creationId xmlns:a16="http://schemas.microsoft.com/office/drawing/2014/main" id="{2E4A67CF-8FF2-DE45-B6A8-8B77468AA8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590204" cy="6858000"/>
          </a:xfrm>
          <a:prstGeom prst="rect">
            <a:avLst/>
          </a:prstGeom>
        </p:spPr>
      </p:pic>
    </p:spTree>
    <p:extLst>
      <p:ext uri="{BB962C8B-B14F-4D97-AF65-F5344CB8AC3E}">
        <p14:creationId xmlns:p14="http://schemas.microsoft.com/office/powerpoint/2010/main" val="403107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38650" y="1974786"/>
            <a:ext cx="6184507" cy="4801314"/>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Ingresos derivados de Financiamiento: </a:t>
            </a:r>
            <a:r>
              <a:rPr lang="es-MX" dirty="0">
                <a:solidFill>
                  <a:schemeClr val="tx1">
                    <a:lumMod val="65000"/>
                    <a:lumOff val="35000"/>
                  </a:schemeClr>
                </a:solidFill>
                <a:latin typeface="Barlow SemiBold"/>
              </a:rPr>
              <a:t>Los ingresos obtenidos por la celebración de empréstitos internos autorizados o ratificados por el Congreso del Estado y los autorizados de forma directa por el Cabildo, sin la aprobación específica del Congreso del Estado, de conformidad con lo dispuesto en las Leyes de Deuda Pública y de Gobierno de los Municipios, ambas del Estado de Yucatán; así como los financiamientos derivados de rescate y/o aplicación de Activos Financieros.</a:t>
            </a:r>
          </a:p>
          <a:p>
            <a:pPr algn="just"/>
            <a:endParaRPr lang="es-MX" dirty="0">
              <a:solidFill>
                <a:schemeClr val="tx1">
                  <a:lumMod val="65000"/>
                  <a:lumOff val="35000"/>
                </a:schemeClr>
              </a:solidFill>
              <a:latin typeface="Barlow SemiBold"/>
            </a:endParaRPr>
          </a:p>
          <a:p>
            <a:pPr algn="just"/>
            <a:r>
              <a:rPr lang="es-MX" b="1" dirty="0">
                <a:solidFill>
                  <a:srgbClr val="000090"/>
                </a:solidFill>
                <a:latin typeface="Barlow SemiBold" panose="00000700000000000000" pitchFamily="2" charset="0"/>
              </a:rPr>
              <a:t>Ingresos por ventas de bienes y servicios: </a:t>
            </a:r>
            <a:r>
              <a:rPr lang="es-MX" dirty="0">
                <a:solidFill>
                  <a:schemeClr val="tx1">
                    <a:lumMod val="65000"/>
                    <a:lumOff val="35000"/>
                  </a:schemeClr>
                </a:solidFill>
                <a:latin typeface="Barlow SemiBold"/>
              </a:rPr>
              <a:t>Son recursos propios que obtienen las diversas entidades que conforman el sector paramunicipal por sus actividades de producción y/o comercialización. Los ingresos producidos por los organismos descentralizados o paramunicipales se percibirán cuando lo decreten y exhiban conforme a sus respectivos regímenes interiores. </a:t>
            </a:r>
          </a:p>
        </p:txBody>
      </p:sp>
      <p:sp>
        <p:nvSpPr>
          <p:cNvPr id="5" name="TextBox 3"/>
          <p:cNvSpPr txBox="1"/>
          <p:nvPr/>
        </p:nvSpPr>
        <p:spPr>
          <a:xfrm>
            <a:off x="-208548" y="1377459"/>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pic>
        <p:nvPicPr>
          <p:cNvPr id="11" name="Imagen 10">
            <a:extLst>
              <a:ext uri="{FF2B5EF4-FFF2-40B4-BE49-F238E27FC236}">
                <a16:creationId xmlns:a16="http://schemas.microsoft.com/office/drawing/2014/main" id="{47198FF0-2569-DC48-A0DF-4F08214F64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575112" cy="6858000"/>
          </a:xfrm>
          <a:prstGeom prst="rect">
            <a:avLst/>
          </a:prstGeom>
        </p:spPr>
      </p:pic>
    </p:spTree>
    <p:extLst>
      <p:ext uri="{BB962C8B-B14F-4D97-AF65-F5344CB8AC3E}">
        <p14:creationId xmlns:p14="http://schemas.microsoft.com/office/powerpoint/2010/main" val="165783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2072" y="1424606"/>
            <a:ext cx="2941925"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2600" b="0" i="0" u="none" strike="noStrike" kern="1200" cap="none" spc="0" normalizeH="0" baseline="0" noProof="0" dirty="0">
                <a:ln>
                  <a:noFill/>
                </a:ln>
                <a:solidFill>
                  <a:srgbClr val="000090"/>
                </a:solidFill>
                <a:effectLst/>
                <a:uLnTx/>
                <a:uFillTx/>
                <a:latin typeface="Barlow ExtraBold"/>
                <a:ea typeface="+mn-ea"/>
                <a:cs typeface="Barlow ExtraBold"/>
              </a:rPr>
              <a:t>¿En qué se gasta?</a:t>
            </a:r>
            <a:endParaRPr kumimoji="0" lang="en-US" sz="2600" b="0" i="0" u="none" strike="noStrike" kern="1200" cap="none" spc="0" normalizeH="0" baseline="0" noProof="0" dirty="0">
              <a:ln>
                <a:noFill/>
              </a:ln>
              <a:solidFill>
                <a:srgbClr val="000090"/>
              </a:solidFill>
              <a:effectLst/>
              <a:uLnTx/>
              <a:uFillTx/>
              <a:latin typeface="Barlow ExtraBold"/>
              <a:ea typeface="+mn-ea"/>
              <a:cs typeface="Barlow ExtraBold"/>
            </a:endParaRPr>
          </a:p>
        </p:txBody>
      </p:sp>
      <p:graphicFrame>
        <p:nvGraphicFramePr>
          <p:cNvPr id="5" name="4 Tabla"/>
          <p:cNvGraphicFramePr>
            <a:graphicFrameLocks noGrp="1"/>
          </p:cNvGraphicFramePr>
          <p:nvPr/>
        </p:nvGraphicFramePr>
        <p:xfrm>
          <a:off x="2825749" y="2418475"/>
          <a:ext cx="5903733" cy="3759361"/>
        </p:xfrm>
        <a:graphic>
          <a:graphicData uri="http://schemas.openxmlformats.org/drawingml/2006/table">
            <a:tbl>
              <a:tblPr>
                <a:tableStyleId>{22838BEF-8BB2-4498-84A7-C5851F593DF1}</a:tableStyleId>
              </a:tblPr>
              <a:tblGrid>
                <a:gridCol w="3787775">
                  <a:extLst>
                    <a:ext uri="{9D8B030D-6E8A-4147-A177-3AD203B41FA5}">
                      <a16:colId xmlns:a16="http://schemas.microsoft.com/office/drawing/2014/main" val="20000"/>
                    </a:ext>
                  </a:extLst>
                </a:gridCol>
                <a:gridCol w="2115958">
                  <a:extLst>
                    <a:ext uri="{9D8B030D-6E8A-4147-A177-3AD203B41FA5}">
                      <a16:colId xmlns:a16="http://schemas.microsoft.com/office/drawing/2014/main" val="20001"/>
                    </a:ext>
                  </a:extLst>
                </a:gridCol>
              </a:tblGrid>
              <a:tr h="689138">
                <a:tc>
                  <a:txBody>
                    <a:bodyPr/>
                    <a:lstStyle/>
                    <a:p>
                      <a:pPr algn="ctr" fontAlgn="ctr"/>
                      <a:r>
                        <a:rPr lang="es-MX" sz="2000" b="0" i="0" u="none" strike="noStrike" dirty="0">
                          <a:solidFill>
                            <a:srgbClr val="0D138F"/>
                          </a:solidFill>
                          <a:effectLst/>
                          <a:latin typeface="Barlow ExtraBold" charset="0"/>
                          <a:ea typeface="Barlow ExtraBold" charset="0"/>
                          <a:cs typeface="Barlow ExtraBold" charset="0"/>
                        </a:rPr>
                        <a:t>Ejes prioritarios aprobados en el </a:t>
                      </a:r>
                    </a:p>
                    <a:p>
                      <a:pPr algn="ctr" fontAlgn="ctr"/>
                      <a:r>
                        <a:rPr lang="es-MX" sz="2000" b="0" i="0" u="none" strike="noStrike" dirty="0">
                          <a:solidFill>
                            <a:srgbClr val="0D138F"/>
                          </a:solidFill>
                          <a:effectLst/>
                          <a:latin typeface="Barlow ExtraBold" charset="0"/>
                          <a:ea typeface="Barlow ExtraBold" charset="0"/>
                          <a:cs typeface="Barlow ExtraBold" charset="0"/>
                        </a:rPr>
                        <a:t>Plan Municipal</a:t>
                      </a:r>
                      <a:r>
                        <a:rPr lang="es-MX" sz="2000" b="0" i="0" u="none" strike="noStrike" baseline="0" dirty="0">
                          <a:solidFill>
                            <a:srgbClr val="0D138F"/>
                          </a:solidFill>
                          <a:effectLst/>
                          <a:latin typeface="Barlow ExtraBold" charset="0"/>
                          <a:ea typeface="Barlow ExtraBold" charset="0"/>
                          <a:cs typeface="Barlow ExtraBold" charset="0"/>
                        </a:rPr>
                        <a:t> </a:t>
                      </a:r>
                      <a:r>
                        <a:rPr lang="es-MX" sz="2000" b="0" i="0" u="none" strike="noStrike" dirty="0">
                          <a:solidFill>
                            <a:srgbClr val="0D138F"/>
                          </a:solidFill>
                          <a:effectLst/>
                          <a:latin typeface="Barlow ExtraBold" charset="0"/>
                          <a:ea typeface="Barlow ExtraBold" charset="0"/>
                          <a:cs typeface="Barlow ExtraBold" charset="0"/>
                        </a:rPr>
                        <a:t>de Desarrollo</a:t>
                      </a:r>
                    </a:p>
                    <a:p>
                      <a:pPr algn="ctr" fontAlgn="ctr"/>
                      <a:r>
                        <a:rPr lang="es-MX" sz="2000" b="0" i="0" u="none" strike="noStrike" dirty="0">
                          <a:solidFill>
                            <a:srgbClr val="0D138F"/>
                          </a:solidFill>
                          <a:effectLst/>
                          <a:latin typeface="Barlow ExtraBold" charset="0"/>
                          <a:ea typeface="Barlow ExtraBold" charset="0"/>
                          <a:cs typeface="Barlow ExtraBold" charset="0"/>
                        </a:rPr>
                        <a:t>2018-2021</a:t>
                      </a:r>
                    </a:p>
                  </a:txBody>
                  <a:tcPr marL="9525" marR="9525" marT="9525" marB="0" anchor="ctr"/>
                </a:tc>
                <a:tc>
                  <a:txBody>
                    <a:bodyPr/>
                    <a:lstStyle/>
                    <a:p>
                      <a:pPr algn="ctr" fontAlgn="ctr"/>
                      <a:r>
                        <a:rPr lang="es-MX" sz="2000" b="0" i="0" u="none" strike="noStrike" dirty="0">
                          <a:solidFill>
                            <a:srgbClr val="0D138F"/>
                          </a:solidFill>
                          <a:effectLst/>
                          <a:latin typeface="Barlow ExtraBold" charset="0"/>
                          <a:ea typeface="Barlow ExtraBold" charset="0"/>
                          <a:cs typeface="Barlow ExtraBold" charset="0"/>
                        </a:rPr>
                        <a:t>Importe</a:t>
                      </a:r>
                    </a:p>
                  </a:txBody>
                  <a:tcPr marL="9525" marR="9525" marT="9525" marB="0" anchor="ctr"/>
                </a:tc>
                <a:extLst>
                  <a:ext uri="{0D108BD9-81ED-4DB2-BD59-A6C34878D82A}">
                    <a16:rowId xmlns:a16="http://schemas.microsoft.com/office/drawing/2014/main" val="10000"/>
                  </a:ext>
                </a:extLst>
              </a:tr>
              <a:tr h="329588">
                <a:tc>
                  <a:txBody>
                    <a:bodyPr/>
                    <a:lstStyle/>
                    <a:p>
                      <a:pPr marL="0" algn="ctr" defTabSz="457200" rtl="0" eaLnBrk="1" fontAlgn="b" latinLnBrk="0" hangingPunct="1"/>
                      <a:r>
                        <a:rPr lang="es-MX" sz="1800" b="1" i="0" kern="1200" dirty="0">
                          <a:solidFill>
                            <a:srgbClr val="FF2F92"/>
                          </a:solidFill>
                          <a:latin typeface="Barlow SemiBold" panose="00000700000000000000" pitchFamily="2" charset="0"/>
                          <a:ea typeface="Barlow" charset="0"/>
                          <a:cs typeface="Barlow" charset="0"/>
                        </a:rPr>
                        <a:t>Total</a:t>
                      </a:r>
                    </a:p>
                  </a:txBody>
                  <a:tcPr marL="9525" marR="9525" marT="9525" marB="0" anchor="ctr"/>
                </a:tc>
                <a:tc>
                  <a:txBody>
                    <a:bodyPr/>
                    <a:lstStyle/>
                    <a:p>
                      <a:pPr algn="ctr" rtl="0" fontAlgn="b"/>
                      <a:r>
                        <a:rPr lang="es-MX" sz="1800" b="1" i="0" u="none" strike="noStrike" dirty="0">
                          <a:solidFill>
                            <a:srgbClr val="595959"/>
                          </a:solidFill>
                          <a:effectLst/>
                          <a:latin typeface="Barlow SemiBold" panose="00000700000000000000" pitchFamily="2" charset="0"/>
                        </a:rPr>
                        <a:t>$3,585,162,826.00</a:t>
                      </a:r>
                    </a:p>
                  </a:txBody>
                  <a:tcPr marL="9525" marR="9525" marT="9525" marB="0" anchor="b"/>
                </a:tc>
                <a:extLst>
                  <a:ext uri="{0D108BD9-81ED-4DB2-BD59-A6C34878D82A}">
                    <a16:rowId xmlns:a16="http://schemas.microsoft.com/office/drawing/2014/main" val="10001"/>
                  </a:ext>
                </a:extLst>
              </a:tr>
              <a:tr h="423048">
                <a:tc>
                  <a:txBody>
                    <a:bodyPr/>
                    <a:lstStyle/>
                    <a:p>
                      <a:pPr marL="176213" indent="0" algn="l" fontAlgn="ct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MÉRIDA con futuro próspero</a:t>
                      </a:r>
                    </a:p>
                  </a:txBody>
                  <a:tcPr marL="9525" marR="9525" marT="9525" marB="0" anchor="ctr"/>
                </a:tc>
                <a:tc>
                  <a:txBody>
                    <a:bodyPr/>
                    <a:lstStyle/>
                    <a:p>
                      <a:pPr algn="r" rtl="0" fontAlgn="ctr"/>
                      <a:r>
                        <a:rPr lang="es-MX" sz="1800" b="0" i="0" u="none" strike="noStrike" dirty="0">
                          <a:solidFill>
                            <a:srgbClr val="595959"/>
                          </a:solidFill>
                          <a:effectLst/>
                          <a:latin typeface="Barlow Light" panose="00000400000000000000" pitchFamily="2" charset="0"/>
                        </a:rPr>
                        <a:t>$152,570,165.00</a:t>
                      </a:r>
                    </a:p>
                  </a:txBody>
                  <a:tcPr marL="9525" marR="144000" marT="9525" marB="0" anchor="ctr"/>
                </a:tc>
                <a:extLst>
                  <a:ext uri="{0D108BD9-81ED-4DB2-BD59-A6C34878D82A}">
                    <a16:rowId xmlns:a16="http://schemas.microsoft.com/office/drawing/2014/main" val="10002"/>
                  </a:ext>
                </a:extLst>
              </a:tr>
              <a:tr h="457200">
                <a:tc>
                  <a:txBody>
                    <a:bodyPr/>
                    <a:lstStyle/>
                    <a:p>
                      <a:pPr marL="176213" indent="0" algn="l" fontAlgn="ct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MÉRIDA con futuro sustentable</a:t>
                      </a:r>
                    </a:p>
                  </a:txBody>
                  <a:tcPr marL="9525" marR="9525" marT="9525" marB="0" anchor="ctr"/>
                </a:tc>
                <a:tc>
                  <a:txBody>
                    <a:bodyPr/>
                    <a:lstStyle/>
                    <a:p>
                      <a:pPr algn="r" rtl="0" fontAlgn="ctr"/>
                      <a:r>
                        <a:rPr lang="es-MX" sz="1800" b="0" i="0" u="none" strike="noStrike" dirty="0">
                          <a:solidFill>
                            <a:srgbClr val="595959"/>
                          </a:solidFill>
                          <a:effectLst/>
                          <a:latin typeface="Barlow Light" panose="00000400000000000000" pitchFamily="2" charset="0"/>
                        </a:rPr>
                        <a:t>$218,190,124.00</a:t>
                      </a:r>
                    </a:p>
                  </a:txBody>
                  <a:tcPr marL="9525" marR="144000" marT="9525" marB="0" anchor="ctr"/>
                </a:tc>
                <a:extLst>
                  <a:ext uri="{0D108BD9-81ED-4DB2-BD59-A6C34878D82A}">
                    <a16:rowId xmlns:a16="http://schemas.microsoft.com/office/drawing/2014/main" val="10003"/>
                  </a:ext>
                </a:extLst>
              </a:tr>
              <a:tr h="406400">
                <a:tc>
                  <a:txBody>
                    <a:bodyPr/>
                    <a:lstStyle/>
                    <a:p>
                      <a:pPr marL="176213" indent="0" algn="l" fontAlgn="ct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MÉRIDA con futuro incluyente</a:t>
                      </a:r>
                    </a:p>
                  </a:txBody>
                  <a:tcPr marL="9525" marR="9525" marT="9525" marB="0" anchor="ctr"/>
                </a:tc>
                <a:tc>
                  <a:txBody>
                    <a:bodyPr/>
                    <a:lstStyle/>
                    <a:p>
                      <a:pPr algn="r" rtl="0" fontAlgn="ctr"/>
                      <a:r>
                        <a:rPr lang="es-MX" sz="1800" b="0" i="0" u="none" strike="noStrike" dirty="0">
                          <a:solidFill>
                            <a:srgbClr val="595959"/>
                          </a:solidFill>
                          <a:effectLst/>
                          <a:latin typeface="Barlow Light" panose="00000400000000000000" pitchFamily="2" charset="0"/>
                        </a:rPr>
                        <a:t>$400,896,981.00</a:t>
                      </a:r>
                    </a:p>
                  </a:txBody>
                  <a:tcPr marL="9525" marR="144000" marT="9525" marB="0" anchor="ctr"/>
                </a:tc>
                <a:extLst>
                  <a:ext uri="{0D108BD9-81ED-4DB2-BD59-A6C34878D82A}">
                    <a16:rowId xmlns:a16="http://schemas.microsoft.com/office/drawing/2014/main" val="10004"/>
                  </a:ext>
                </a:extLst>
              </a:tr>
              <a:tr h="419100">
                <a:tc>
                  <a:txBody>
                    <a:bodyPr/>
                    <a:lstStyle/>
                    <a:p>
                      <a:pPr marL="176213" indent="0" algn="l" fontAlgn="ct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MÉRIDA con futuro seguro </a:t>
                      </a:r>
                    </a:p>
                  </a:txBody>
                  <a:tcPr marL="9525" marR="9525" marT="9525" marB="0" anchor="ctr"/>
                </a:tc>
                <a:tc>
                  <a:txBody>
                    <a:bodyPr/>
                    <a:lstStyle/>
                    <a:p>
                      <a:pPr algn="r" rtl="0" fontAlgn="ctr"/>
                      <a:r>
                        <a:rPr lang="es-MX" sz="1800" b="0" i="0" u="none" strike="noStrike" dirty="0">
                          <a:solidFill>
                            <a:srgbClr val="595959"/>
                          </a:solidFill>
                          <a:effectLst/>
                          <a:latin typeface="Barlow Light" panose="00000400000000000000" pitchFamily="2" charset="0"/>
                        </a:rPr>
                        <a:t>$424,059,332.00</a:t>
                      </a:r>
                    </a:p>
                  </a:txBody>
                  <a:tcPr marL="9525" marR="144000" marT="9525" marB="0" anchor="ctr"/>
                </a:tc>
                <a:extLst>
                  <a:ext uri="{0D108BD9-81ED-4DB2-BD59-A6C34878D82A}">
                    <a16:rowId xmlns:a16="http://schemas.microsoft.com/office/drawing/2014/main" val="10005"/>
                  </a:ext>
                </a:extLst>
              </a:tr>
              <a:tr h="355600">
                <a:tc>
                  <a:txBody>
                    <a:bodyPr/>
                    <a:lstStyle/>
                    <a:p>
                      <a:pPr marL="176213" indent="0" algn="l" fontAlgn="ct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MÉRIDA con futuro funcional </a:t>
                      </a:r>
                    </a:p>
                  </a:txBody>
                  <a:tcPr marL="9525" marR="9525" marT="9525" marB="0" anchor="ctr"/>
                </a:tc>
                <a:tc>
                  <a:txBody>
                    <a:bodyPr/>
                    <a:lstStyle/>
                    <a:p>
                      <a:pPr algn="r" rtl="0" fontAlgn="ctr"/>
                      <a:r>
                        <a:rPr lang="es-MX" sz="1800" b="0" i="0" u="none" strike="noStrike" dirty="0">
                          <a:solidFill>
                            <a:srgbClr val="595959"/>
                          </a:solidFill>
                          <a:effectLst/>
                          <a:latin typeface="Barlow Light" panose="00000400000000000000" pitchFamily="2" charset="0"/>
                        </a:rPr>
                        <a:t>$1,295,667,769.00</a:t>
                      </a:r>
                    </a:p>
                  </a:txBody>
                  <a:tcPr marL="9525" marR="144000" marT="9525" marB="0" anchor="ctr"/>
                </a:tc>
                <a:extLst>
                  <a:ext uri="{0D108BD9-81ED-4DB2-BD59-A6C34878D82A}">
                    <a16:rowId xmlns:a16="http://schemas.microsoft.com/office/drawing/2014/main" val="10006"/>
                  </a:ext>
                </a:extLst>
              </a:tr>
              <a:tr h="444500">
                <a:tc>
                  <a:txBody>
                    <a:bodyPr/>
                    <a:lstStyle/>
                    <a:p>
                      <a:pPr marL="176213" indent="0" algn="l" fontAlgn="ctr">
                        <a:tabLst/>
                      </a:pP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MÉRIDA con futuro innovador</a:t>
                      </a:r>
                    </a:p>
                  </a:txBody>
                  <a:tcPr marL="9525" marR="9525" marT="9525" marB="0" anchor="ctr"/>
                </a:tc>
                <a:tc>
                  <a:txBody>
                    <a:bodyPr/>
                    <a:lstStyle/>
                    <a:p>
                      <a:pPr algn="r" rtl="0" fontAlgn="ctr"/>
                      <a:r>
                        <a:rPr lang="es-MX" sz="1800" b="0" i="0" u="none" strike="noStrike" dirty="0">
                          <a:solidFill>
                            <a:srgbClr val="595959"/>
                          </a:solidFill>
                          <a:effectLst/>
                          <a:latin typeface="Barlow Light" panose="00000400000000000000" pitchFamily="2" charset="0"/>
                        </a:rPr>
                        <a:t>$1,093,778,455.00</a:t>
                      </a:r>
                    </a:p>
                  </a:txBody>
                  <a:tcPr marL="9525" marR="144000" marT="9525" marB="0" anchor="ctr"/>
                </a:tc>
                <a:extLst>
                  <a:ext uri="{0D108BD9-81ED-4DB2-BD59-A6C34878D82A}">
                    <a16:rowId xmlns:a16="http://schemas.microsoft.com/office/drawing/2014/main" val="10007"/>
                  </a:ext>
                </a:extLst>
              </a:tr>
            </a:tbl>
          </a:graphicData>
        </a:graphic>
      </p:graphicFrame>
      <p:pic>
        <p:nvPicPr>
          <p:cNvPr id="3" name="Imagen 2">
            <a:extLst>
              <a:ext uri="{FF2B5EF4-FFF2-40B4-BE49-F238E27FC236}">
                <a16:creationId xmlns:a16="http://schemas.microsoft.com/office/drawing/2014/main" id="{27EF924E-54BD-6848-B1B7-F40F3535FB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565873" cy="6858000"/>
          </a:xfrm>
          <a:prstGeom prst="rect">
            <a:avLst/>
          </a:prstGeom>
        </p:spPr>
      </p:pic>
    </p:spTree>
    <p:extLst>
      <p:ext uri="{BB962C8B-B14F-4D97-AF65-F5344CB8AC3E}">
        <p14:creationId xmlns:p14="http://schemas.microsoft.com/office/powerpoint/2010/main" val="168502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817078" y="1520566"/>
          <a:ext cx="5792350" cy="4752039"/>
        </p:xfrm>
        <a:graphic>
          <a:graphicData uri="http://schemas.openxmlformats.org/drawingml/2006/table">
            <a:tbl>
              <a:tblPr>
                <a:tableStyleId>{22838BEF-8BB2-4498-84A7-C5851F593DF1}</a:tableStyleId>
              </a:tblPr>
              <a:tblGrid>
                <a:gridCol w="3420251">
                  <a:extLst>
                    <a:ext uri="{9D8B030D-6E8A-4147-A177-3AD203B41FA5}">
                      <a16:colId xmlns:a16="http://schemas.microsoft.com/office/drawing/2014/main" val="20000"/>
                    </a:ext>
                  </a:extLst>
                </a:gridCol>
                <a:gridCol w="2372099">
                  <a:extLst>
                    <a:ext uri="{9D8B030D-6E8A-4147-A177-3AD203B41FA5}">
                      <a16:colId xmlns:a16="http://schemas.microsoft.com/office/drawing/2014/main" val="20001"/>
                    </a:ext>
                  </a:extLst>
                </a:gridCol>
              </a:tblGrid>
              <a:tr h="535400">
                <a:tc>
                  <a:txBody>
                    <a:bodyPr/>
                    <a:lstStyle/>
                    <a:p>
                      <a:pPr algn="ctr" fontAlgn="ctr"/>
                      <a:r>
                        <a:rPr lang="es-MX" sz="2000" u="none" strike="noStrike" kern="1200" dirty="0">
                          <a:solidFill>
                            <a:srgbClr val="0D138F"/>
                          </a:solidFill>
                          <a:effectLst/>
                          <a:latin typeface="Barlow ExtraBold" charset="0"/>
                          <a:ea typeface="Barlow ExtraBold" charset="0"/>
                          <a:cs typeface="Barlow ExtraBold" charset="0"/>
                        </a:rPr>
                        <a:t>¿En qué se gasta?</a:t>
                      </a:r>
                    </a:p>
                  </a:txBody>
                  <a:tcPr marL="0" marR="0" marT="0" marB="0" anchor="ctr"/>
                </a:tc>
                <a:tc>
                  <a:txBody>
                    <a:bodyPr/>
                    <a:lstStyle/>
                    <a:p>
                      <a:pPr algn="ctr" fontAlgn="ctr"/>
                      <a:r>
                        <a:rPr lang="es-MX" sz="2000" u="none" strike="noStrike" kern="1200" dirty="0">
                          <a:solidFill>
                            <a:srgbClr val="0D138F"/>
                          </a:solidFill>
                          <a:effectLst/>
                          <a:latin typeface="Barlow ExtraBold" charset="0"/>
                          <a:ea typeface="Barlow ExtraBold" charset="0"/>
                          <a:cs typeface="Barlow ExtraBold" charset="0"/>
                        </a:rPr>
                        <a:t>Importe</a:t>
                      </a:r>
                      <a:endParaRPr lang="es-MX" sz="2000" b="1" i="0" u="none" strike="noStrike" kern="1200" dirty="0">
                        <a:solidFill>
                          <a:srgbClr val="0D138F"/>
                        </a:solidFill>
                        <a:effectLst/>
                        <a:latin typeface="Barlow ExtraBold" charset="0"/>
                        <a:ea typeface="Barlow ExtraBold" charset="0"/>
                        <a:cs typeface="Barlow ExtraBold" charset="0"/>
                      </a:endParaRPr>
                    </a:p>
                  </a:txBody>
                  <a:tcPr marL="0" marR="0" marT="0" marB="0" anchor="ctr"/>
                </a:tc>
                <a:extLst>
                  <a:ext uri="{0D108BD9-81ED-4DB2-BD59-A6C34878D82A}">
                    <a16:rowId xmlns:a16="http://schemas.microsoft.com/office/drawing/2014/main" val="10000"/>
                  </a:ext>
                </a:extLst>
              </a:tr>
              <a:tr h="278750">
                <a:tc>
                  <a:txBody>
                    <a:bodyPr/>
                    <a:lstStyle/>
                    <a:p>
                      <a:pPr marL="0" algn="ctr" defTabSz="457200" rtl="0" eaLnBrk="1" fontAlgn="b" latinLnBrk="0" hangingPunct="1"/>
                      <a:r>
                        <a:rPr lang="es-MX" sz="1800" kern="1200" dirty="0">
                          <a:solidFill>
                            <a:srgbClr val="FF2F92"/>
                          </a:solidFill>
                          <a:latin typeface="Barlow SemiBold" panose="00000700000000000000" pitchFamily="2" charset="0"/>
                          <a:ea typeface="Barlow ExtraBold" charset="0"/>
                          <a:cs typeface="Barlow ExtraBold" charset="0"/>
                        </a:rPr>
                        <a:t>Total</a:t>
                      </a:r>
                      <a:endParaRPr lang="es-MX" sz="1800" b="0" kern="1200" dirty="0">
                        <a:solidFill>
                          <a:srgbClr val="FF2F92"/>
                        </a:solidFill>
                        <a:latin typeface="Barlow SemiBold" panose="00000700000000000000" pitchFamily="2" charset="0"/>
                        <a:ea typeface="Barlow ExtraBold" charset="0"/>
                        <a:cs typeface="Barlow ExtraBold" charset="0"/>
                      </a:endParaRPr>
                    </a:p>
                  </a:txBody>
                  <a:tcPr marL="0" marR="0" marT="0" marB="0"/>
                </a:tc>
                <a:tc>
                  <a:txBody>
                    <a:bodyPr/>
                    <a:lstStyle/>
                    <a:p>
                      <a:pPr marL="0" algn="ctr" defTabSz="457200" rtl="0" eaLnBrk="1" fontAlgn="b" latinLnBrk="0" hangingPunct="1">
                        <a:lnSpc>
                          <a:spcPts val="2095"/>
                        </a:lnSpc>
                        <a:spcAft>
                          <a:spcPts val="0"/>
                        </a:spcAft>
                      </a:pPr>
                      <a:r>
                        <a:rPr lang="es-MX" sz="1800" b="0" kern="1200" dirty="0">
                          <a:solidFill>
                            <a:srgbClr val="585858"/>
                          </a:solidFill>
                          <a:latin typeface="Barlow SemiBold" panose="00000700000000000000" pitchFamily="2" charset="0"/>
                          <a:ea typeface="Barlow ExtraBold" charset="0"/>
                          <a:cs typeface="Barlow ExtraBold" charset="0"/>
                        </a:rPr>
                        <a:t>$ 3,585,162,826.00</a:t>
                      </a:r>
                    </a:p>
                  </a:txBody>
                  <a:tcPr marL="0" marR="0" marT="0" marB="0"/>
                </a:tc>
                <a:extLst>
                  <a:ext uri="{0D108BD9-81ED-4DB2-BD59-A6C34878D82A}">
                    <a16:rowId xmlns:a16="http://schemas.microsoft.com/office/drawing/2014/main" val="10001"/>
                  </a:ext>
                </a:extLst>
              </a:tr>
              <a:tr h="359068">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Servicios personales</a:t>
                      </a:r>
                    </a:p>
                  </a:txBody>
                  <a:tcPr marL="0" marR="0" marT="0" marB="0" anchor="ctr"/>
                </a:tc>
                <a:tc>
                  <a:txBody>
                    <a:bodyPr/>
                    <a:lstStyle/>
                    <a:p>
                      <a:pPr marL="206375" algn="r">
                        <a:lnSpc>
                          <a:spcPct val="115000"/>
                        </a:lnSpc>
                        <a:spcBef>
                          <a:spcPts val="265"/>
                        </a:spcBef>
                        <a:spcAft>
                          <a:spcPts val="0"/>
                        </a:spcAft>
                      </a:pPr>
                      <a:r>
                        <a:rPr lang="es-MX" sz="1800" b="0" dirty="0">
                          <a:solidFill>
                            <a:srgbClr val="585858"/>
                          </a:solidFill>
                          <a:effectLst/>
                          <a:latin typeface="Barlow Light" panose="00000400000000000000" pitchFamily="2" charset="0"/>
                          <a:ea typeface="Times New Roman"/>
                          <a:cs typeface="Calibri"/>
                        </a:rPr>
                        <a:t>$ 1,215,721,235</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2"/>
                  </a:ext>
                </a:extLst>
              </a:tr>
              <a:tr h="386982">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Materiales y suministros</a:t>
                      </a:r>
                    </a:p>
                  </a:txBody>
                  <a:tcPr marL="0" marR="0" marT="0" marB="0" anchor="ctr"/>
                </a:tc>
                <a:tc>
                  <a:txBody>
                    <a:bodyPr/>
                    <a:lstStyle/>
                    <a:p>
                      <a:pPr marL="293370" algn="r">
                        <a:lnSpc>
                          <a:spcPct val="115000"/>
                        </a:lnSpc>
                        <a:spcBef>
                          <a:spcPts val="375"/>
                        </a:spcBef>
                        <a:spcAft>
                          <a:spcPts val="0"/>
                        </a:spcAft>
                      </a:pPr>
                      <a:r>
                        <a:rPr lang="es-MX" sz="1800" b="0" dirty="0">
                          <a:solidFill>
                            <a:srgbClr val="585858"/>
                          </a:solidFill>
                          <a:effectLst/>
                          <a:latin typeface="Barlow Light" panose="00000400000000000000" pitchFamily="2" charset="0"/>
                          <a:ea typeface="Times New Roman"/>
                          <a:cs typeface="Calibri"/>
                        </a:rPr>
                        <a:t>$ 249</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771</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847.00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3"/>
                  </a:ext>
                </a:extLst>
              </a:tr>
              <a:tr h="389496">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Servicios generales</a:t>
                      </a:r>
                    </a:p>
                  </a:txBody>
                  <a:tcPr marL="0" marR="0" marT="0" marB="0" anchor="ctr"/>
                </a:tc>
                <a:tc>
                  <a:txBody>
                    <a:bodyPr/>
                    <a:lstStyle/>
                    <a:p>
                      <a:pPr marL="293370" algn="r">
                        <a:lnSpc>
                          <a:spcPct val="115000"/>
                        </a:lnSpc>
                        <a:spcBef>
                          <a:spcPts val="385"/>
                        </a:spcBef>
                        <a:spcAft>
                          <a:spcPts val="0"/>
                        </a:spcAft>
                      </a:pPr>
                      <a:r>
                        <a:rPr lang="es-MX" sz="1800" b="0" dirty="0">
                          <a:solidFill>
                            <a:srgbClr val="585858"/>
                          </a:solidFill>
                          <a:effectLst/>
                          <a:latin typeface="Barlow Light" panose="00000400000000000000" pitchFamily="2" charset="0"/>
                          <a:ea typeface="Times New Roman"/>
                          <a:cs typeface="Calibri"/>
                        </a:rPr>
                        <a:t>$ 1,030</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396</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823.00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4"/>
                  </a:ext>
                </a:extLst>
              </a:tr>
              <a:tr h="557500">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Transferencias, asignaciones, subsidios y otras ayudas</a:t>
                      </a:r>
                    </a:p>
                  </a:txBody>
                  <a:tcPr marL="0" marR="0" marT="0" marB="0" anchor="ctr"/>
                </a:tc>
                <a:tc>
                  <a:txBody>
                    <a:bodyPr/>
                    <a:lstStyle/>
                    <a:p>
                      <a:pPr algn="r">
                        <a:lnSpc>
                          <a:spcPts val="1000"/>
                        </a:lnSpc>
                        <a:spcBef>
                          <a:spcPts val="50"/>
                        </a:spcBef>
                        <a:spcAft>
                          <a:spcPts val="0"/>
                        </a:spcAft>
                      </a:pPr>
                      <a:r>
                        <a:rPr lang="es-MX" sz="1000" b="0" dirty="0">
                          <a:effectLst/>
                          <a:latin typeface="Barlow Light" panose="00000400000000000000" pitchFamily="2" charset="0"/>
                          <a:ea typeface="Times New Roman"/>
                          <a:cs typeface="Times New Roman"/>
                        </a:rPr>
                        <a:t> </a:t>
                      </a:r>
                      <a:endParaRPr lang="es-MX" sz="1100" b="0" dirty="0">
                        <a:effectLst/>
                        <a:latin typeface="Barlow Light" panose="00000400000000000000" pitchFamily="2" charset="0"/>
                        <a:ea typeface="Times New Roman"/>
                        <a:cs typeface="Times New Roman"/>
                      </a:endParaRPr>
                    </a:p>
                    <a:p>
                      <a:pPr marL="293370"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$ 555</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140</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185.00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5"/>
                  </a:ext>
                </a:extLst>
              </a:tr>
              <a:tr h="492786">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Bienes muebles, inmuebles e intangibles</a:t>
                      </a:r>
                    </a:p>
                  </a:txBody>
                  <a:tcPr marL="0" marR="0" marT="0" marB="0" anchor="ctr"/>
                </a:tc>
                <a:tc>
                  <a:txBody>
                    <a:bodyPr/>
                    <a:lstStyle/>
                    <a:p>
                      <a:pPr algn="r">
                        <a:lnSpc>
                          <a:spcPts val="1000"/>
                        </a:lnSpc>
                        <a:spcBef>
                          <a:spcPts val="15"/>
                        </a:spcBef>
                        <a:spcAft>
                          <a:spcPts val="0"/>
                        </a:spcAft>
                      </a:pPr>
                      <a:r>
                        <a:rPr lang="es-MX" sz="1000" b="0" dirty="0">
                          <a:effectLst/>
                          <a:latin typeface="Barlow Light" panose="00000400000000000000" pitchFamily="2" charset="0"/>
                          <a:ea typeface="Times New Roman"/>
                          <a:cs typeface="Times New Roman"/>
                        </a:rPr>
                        <a:t> </a:t>
                      </a:r>
                      <a:endParaRPr lang="es-MX" sz="1100" b="0" dirty="0">
                        <a:effectLst/>
                        <a:latin typeface="Barlow Light" panose="00000400000000000000" pitchFamily="2" charset="0"/>
                        <a:ea typeface="Times New Roman"/>
                        <a:cs typeface="Times New Roman"/>
                      </a:endParaRPr>
                    </a:p>
                    <a:p>
                      <a:pPr marL="351155"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$ 198</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242,611</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6"/>
                  </a:ext>
                </a:extLst>
              </a:tr>
              <a:tr h="382136">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Inversión pública</a:t>
                      </a:r>
                    </a:p>
                  </a:txBody>
                  <a:tcPr marL="0" marR="0" marT="0" marB="0" anchor="ctr"/>
                </a:tc>
                <a:tc>
                  <a:txBody>
                    <a:bodyPr/>
                    <a:lstStyle/>
                    <a:p>
                      <a:pPr marL="293370" algn="r">
                        <a:lnSpc>
                          <a:spcPct val="115000"/>
                        </a:lnSpc>
                        <a:spcBef>
                          <a:spcPts val="360"/>
                        </a:spcBef>
                        <a:spcAft>
                          <a:spcPts val="0"/>
                        </a:spcAft>
                      </a:pPr>
                      <a:r>
                        <a:rPr lang="es-MX" sz="1800" b="0" dirty="0">
                          <a:solidFill>
                            <a:srgbClr val="585858"/>
                          </a:solidFill>
                          <a:effectLst/>
                          <a:latin typeface="Barlow Light" panose="00000400000000000000" pitchFamily="2" charset="0"/>
                          <a:ea typeface="Times New Roman"/>
                          <a:cs typeface="Calibri"/>
                        </a:rPr>
                        <a:t>$ 230</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307</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653.00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7"/>
                  </a:ext>
                </a:extLst>
              </a:tr>
              <a:tr h="575247">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Inversiones financieras y otras provisiones</a:t>
                      </a:r>
                    </a:p>
                  </a:txBody>
                  <a:tcPr marL="0" marR="0" marT="0" marB="0" anchor="ctr"/>
                </a:tc>
                <a:tc>
                  <a:txBody>
                    <a:bodyPr/>
                    <a:lstStyle/>
                    <a:p>
                      <a:pPr algn="r">
                        <a:lnSpc>
                          <a:spcPts val="1000"/>
                        </a:lnSpc>
                        <a:spcBef>
                          <a:spcPts val="20"/>
                        </a:spcBef>
                        <a:spcAft>
                          <a:spcPts val="0"/>
                        </a:spcAft>
                      </a:pPr>
                      <a:r>
                        <a:rPr lang="es-MX" sz="1000" b="0" dirty="0">
                          <a:effectLst/>
                          <a:latin typeface="Barlow Light" panose="00000400000000000000" pitchFamily="2" charset="0"/>
                          <a:ea typeface="Times New Roman"/>
                          <a:cs typeface="Times New Roman"/>
                        </a:rPr>
                        <a:t> </a:t>
                      </a:r>
                      <a:endParaRPr lang="es-MX" sz="1100" b="0" dirty="0">
                        <a:effectLst/>
                        <a:latin typeface="Barlow Light" panose="00000400000000000000" pitchFamily="2" charset="0"/>
                        <a:ea typeface="Times New Roman"/>
                        <a:cs typeface="Times New Roman"/>
                      </a:endParaRPr>
                    </a:p>
                    <a:p>
                      <a:pPr marL="293370"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$ 105</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582</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472.00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8"/>
                  </a:ext>
                </a:extLst>
              </a:tr>
              <a:tr h="369410">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Participaciones</a:t>
                      </a:r>
                      <a:r>
                        <a:rPr lang="es-MX" sz="1800" b="0" i="0" u="none" strike="noStrike" kern="1200" baseline="0" dirty="0">
                          <a:solidFill>
                            <a:schemeClr val="tx1">
                              <a:lumMod val="65000"/>
                              <a:lumOff val="35000"/>
                            </a:schemeClr>
                          </a:solidFill>
                          <a:effectLst/>
                          <a:latin typeface="Barlow Light" panose="00000400000000000000" pitchFamily="2" charset="0"/>
                          <a:ea typeface="Barlow Medium" charset="0"/>
                          <a:cs typeface="Barlow Medium" charset="0"/>
                        </a:rPr>
                        <a:t> y Aportaciones</a:t>
                      </a:r>
                      <a:endPar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endParaRPr>
                    </a:p>
                  </a:txBody>
                  <a:tcPr marL="0" marR="0" marT="0" marB="0" anchor="ctr"/>
                </a:tc>
                <a:tc>
                  <a:txBody>
                    <a:bodyPr/>
                    <a:lstStyle/>
                    <a:p>
                      <a:pPr marL="293370"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0.00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10"/>
                  </a:ext>
                </a:extLst>
              </a:tr>
              <a:tr h="369410">
                <a:tc>
                  <a:txBody>
                    <a:bodyPr/>
                    <a:lstStyle/>
                    <a:p>
                      <a:pPr marL="88900" indent="0" algn="l" fontAlgn="ctr"/>
                      <a:r>
                        <a:rPr lang="es-MX" sz="1800" b="0" i="0" u="none" strike="noStrike" kern="1200" dirty="0">
                          <a:solidFill>
                            <a:schemeClr val="tx1">
                              <a:lumMod val="65000"/>
                              <a:lumOff val="35000"/>
                            </a:schemeClr>
                          </a:solidFill>
                          <a:effectLst/>
                          <a:latin typeface="Barlow Light" panose="00000400000000000000" pitchFamily="2" charset="0"/>
                          <a:ea typeface="Barlow Medium" charset="0"/>
                          <a:cs typeface="Barlow Medium" charset="0"/>
                        </a:rPr>
                        <a:t>Deuda pública</a:t>
                      </a:r>
                    </a:p>
                  </a:txBody>
                  <a:tcPr marL="0" marR="0" marT="0" marB="0" anchor="ctr"/>
                </a:tc>
                <a:tc>
                  <a:txBody>
                    <a:bodyPr/>
                    <a:lstStyle/>
                    <a:p>
                      <a:pPr marL="293370"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0.00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9"/>
                  </a:ext>
                </a:extLst>
              </a:tr>
            </a:tbl>
          </a:graphicData>
        </a:graphic>
      </p:graphicFrame>
      <p:pic>
        <p:nvPicPr>
          <p:cNvPr id="7" name="Imagen 6">
            <a:extLst>
              <a:ext uri="{FF2B5EF4-FFF2-40B4-BE49-F238E27FC236}">
                <a16:creationId xmlns:a16="http://schemas.microsoft.com/office/drawing/2014/main" id="{050D8E71-CBE1-F140-ACCE-88A8B5A326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543988" cy="6858000"/>
          </a:xfrm>
          <a:prstGeom prst="rect">
            <a:avLst/>
          </a:prstGeom>
        </p:spPr>
      </p:pic>
    </p:spTree>
    <p:extLst>
      <p:ext uri="{BB962C8B-B14F-4D97-AF65-F5344CB8AC3E}">
        <p14:creationId xmlns:p14="http://schemas.microsoft.com/office/powerpoint/2010/main" val="394551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81113" y="2140711"/>
            <a:ext cx="6581774" cy="17543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Barlow SemiBold"/>
                <a:ea typeface="+mn-ea"/>
                <a:cs typeface="Barlow SemiBold"/>
              </a:rPr>
              <a:t>Para lograr una ciudad creativa, inclusiva e innovadora, que sea un referente en materia de desarrollo sustentable en los aspectos económicos, urbanos, culturales, sociales y de movilidad, con una ciudadanía más participativa tanto en la decisión como en el esfuerzo por constituirse en una sociedad mejor.</a:t>
            </a:r>
          </a:p>
        </p:txBody>
      </p:sp>
      <p:sp>
        <p:nvSpPr>
          <p:cNvPr id="7" name="AutoShape 5"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3"/>
          <p:cNvSpPr txBox="1"/>
          <p:nvPr/>
        </p:nvSpPr>
        <p:spPr>
          <a:xfrm>
            <a:off x="0" y="1441276"/>
            <a:ext cx="9144000"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¿Para qu</a:t>
            </a:r>
            <a:r>
              <a:rPr kumimoji="0" lang="es-ES_tradnl" sz="2600" b="0" i="0" u="none" strike="noStrike" kern="1200" cap="none" spc="0" normalizeH="0" baseline="0" noProof="0" dirty="0">
                <a:ln>
                  <a:noFill/>
                </a:ln>
                <a:solidFill>
                  <a:srgbClr val="000090"/>
                </a:solidFill>
                <a:effectLst/>
                <a:uLnTx/>
                <a:uFillTx/>
                <a:latin typeface="Barlow ExtraBold"/>
                <a:ea typeface="+mn-ea"/>
                <a:cs typeface="Barlow ExtraBold"/>
              </a:rPr>
              <a:t>é se gasta</a:t>
            </a: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 </a:t>
            </a:r>
            <a:endParaRPr kumimoji="0" lang="en-US" sz="2600" b="0" i="0" u="none" strike="noStrike" kern="1200" cap="none" spc="0" normalizeH="0" baseline="0" noProof="0" dirty="0">
              <a:ln>
                <a:noFill/>
              </a:ln>
              <a:solidFill>
                <a:srgbClr val="000090"/>
              </a:solidFill>
              <a:effectLst/>
              <a:uLnTx/>
              <a:uFillTx/>
              <a:latin typeface="Barlow ExtraBold"/>
              <a:ea typeface="+mn-ea"/>
              <a:cs typeface="Barlow ExtraBold"/>
            </a:endParaRPr>
          </a:p>
        </p:txBody>
      </p:sp>
      <p:pic>
        <p:nvPicPr>
          <p:cNvPr id="3" name="Imagen 2">
            <a:extLst>
              <a:ext uri="{FF2B5EF4-FFF2-40B4-BE49-F238E27FC236}">
                <a16:creationId xmlns:a16="http://schemas.microsoft.com/office/drawing/2014/main" id="{38D5722B-9AB0-4A40-A1BB-9FEECD549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32589"/>
            <a:ext cx="9144000" cy="2425411"/>
          </a:xfrm>
          <a:prstGeom prst="rect">
            <a:avLst/>
          </a:prstGeom>
        </p:spPr>
      </p:pic>
    </p:spTree>
    <p:extLst>
      <p:ext uri="{BB962C8B-B14F-4D97-AF65-F5344CB8AC3E}">
        <p14:creationId xmlns:p14="http://schemas.microsoft.com/office/powerpoint/2010/main" val="217291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832230" y="2576296"/>
          <a:ext cx="6045070" cy="3378162"/>
        </p:xfrm>
        <a:graphic>
          <a:graphicData uri="http://schemas.openxmlformats.org/drawingml/2006/table">
            <a:tbl>
              <a:tblPr>
                <a:tableStyleId>{22838BEF-8BB2-4498-84A7-C5851F593DF1}</a:tableStyleId>
              </a:tblPr>
              <a:tblGrid>
                <a:gridCol w="3768062">
                  <a:extLst>
                    <a:ext uri="{9D8B030D-6E8A-4147-A177-3AD203B41FA5}">
                      <a16:colId xmlns:a16="http://schemas.microsoft.com/office/drawing/2014/main" val="20000"/>
                    </a:ext>
                  </a:extLst>
                </a:gridCol>
                <a:gridCol w="2277008">
                  <a:extLst>
                    <a:ext uri="{9D8B030D-6E8A-4147-A177-3AD203B41FA5}">
                      <a16:colId xmlns:a16="http://schemas.microsoft.com/office/drawing/2014/main" val="20001"/>
                    </a:ext>
                  </a:extLst>
                </a:gridCol>
              </a:tblGrid>
              <a:tr h="364784">
                <a:tc gridSpan="2">
                  <a:txBody>
                    <a:bodyPr/>
                    <a:lstStyle/>
                    <a:p>
                      <a:pPr marL="88900" indent="0" algn="l" fontAlgn="ctr"/>
                      <a:r>
                        <a:rPr lang="es-MX" sz="2000" b="1" u="none" strike="noStrike" dirty="0">
                          <a:solidFill>
                            <a:srgbClr val="0D138F"/>
                          </a:solidFill>
                          <a:effectLst/>
                          <a:latin typeface="Barlow ExtraBold" charset="0"/>
                          <a:ea typeface="Barlow ExtraBold" charset="0"/>
                          <a:cs typeface="Barlow ExtraBold" charset="0"/>
                        </a:rPr>
                        <a:t>Presupuesto de Egresos para el Ejercicio Fiscal 2020</a:t>
                      </a:r>
                      <a:endParaRPr lang="es-MX" sz="2000" b="1" i="0" u="none" strike="noStrike" dirty="0">
                        <a:solidFill>
                          <a:srgbClr val="0D138F"/>
                        </a:solidFill>
                        <a:effectLst/>
                        <a:latin typeface="Barlow ExtraBold" charset="0"/>
                        <a:ea typeface="Barlow ExtraBold" charset="0"/>
                        <a:cs typeface="Barlow ExtraBold" charset="0"/>
                      </a:endParaRPr>
                    </a:p>
                  </a:txBody>
                  <a:tcPr marL="0" marR="0" marT="0" marB="0" anchor="ctr"/>
                </a:tc>
                <a:tc hMerge="1">
                  <a:txBody>
                    <a:bodyPr/>
                    <a:lstStyle/>
                    <a:p>
                      <a:endParaRPr lang="es-MX"/>
                    </a:p>
                  </a:txBody>
                  <a:tcPr/>
                </a:tc>
                <a:extLst>
                  <a:ext uri="{0D108BD9-81ED-4DB2-BD59-A6C34878D82A}">
                    <a16:rowId xmlns:a16="http://schemas.microsoft.com/office/drawing/2014/main" val="10000"/>
                  </a:ext>
                </a:extLst>
              </a:tr>
              <a:tr h="376184">
                <a:tc>
                  <a:txBody>
                    <a:bodyPr/>
                    <a:lstStyle/>
                    <a:p>
                      <a:pPr marL="88900" indent="0" algn="l" fontAlgn="ctr"/>
                      <a:r>
                        <a:rPr lang="es-MX" sz="1800" b="1" i="0" u="none" strike="noStrike" dirty="0">
                          <a:solidFill>
                            <a:srgbClr val="FF2F92"/>
                          </a:solidFill>
                          <a:effectLst/>
                          <a:latin typeface="Barlow" charset="0"/>
                          <a:ea typeface="Barlow" charset="0"/>
                          <a:cs typeface="Barlow" charset="0"/>
                        </a:rPr>
                        <a:t>Clasificador Funcional del Gasto</a:t>
                      </a:r>
                    </a:p>
                  </a:txBody>
                  <a:tcPr marL="0" marR="0" marT="0" marB="0" anchor="ctr"/>
                </a:tc>
                <a:tc>
                  <a:txBody>
                    <a:bodyPr/>
                    <a:lstStyle/>
                    <a:p>
                      <a:pPr algn="ctr" fontAlgn="ctr"/>
                      <a:r>
                        <a:rPr lang="es-MX" sz="1800" b="1" i="0" u="none" strike="noStrike" dirty="0">
                          <a:solidFill>
                            <a:schemeClr val="tx1">
                              <a:lumMod val="65000"/>
                              <a:lumOff val="35000"/>
                            </a:schemeClr>
                          </a:solidFill>
                          <a:effectLst/>
                          <a:latin typeface="Barlow" charset="0"/>
                          <a:ea typeface="Barlow" charset="0"/>
                          <a:cs typeface="Barlow" charset="0"/>
                        </a:rPr>
                        <a:t> Importe </a:t>
                      </a:r>
                    </a:p>
                  </a:txBody>
                  <a:tcPr marL="0" marR="0" marT="0" marB="0" anchor="ctr"/>
                </a:tc>
                <a:extLst>
                  <a:ext uri="{0D108BD9-81ED-4DB2-BD59-A6C34878D82A}">
                    <a16:rowId xmlns:a16="http://schemas.microsoft.com/office/drawing/2014/main" val="10001"/>
                  </a:ext>
                </a:extLst>
              </a:tr>
              <a:tr h="376184">
                <a:tc>
                  <a:txBody>
                    <a:bodyPr/>
                    <a:lstStyle/>
                    <a:p>
                      <a:pPr marL="0" algn="ctr" defTabSz="457200" rtl="0" eaLnBrk="1" fontAlgn="b" latinLnBrk="0" hangingPunct="1">
                        <a:lnSpc>
                          <a:spcPts val="2095"/>
                        </a:lnSpc>
                        <a:spcBef>
                          <a:spcPts val="335"/>
                        </a:spcBef>
                        <a:spcAft>
                          <a:spcPts val="0"/>
                        </a:spcAft>
                      </a:pPr>
                      <a:r>
                        <a:rPr lang="es-MX" sz="1800" b="0" kern="1200" dirty="0">
                          <a:solidFill>
                            <a:srgbClr val="FF2F92"/>
                          </a:solidFill>
                          <a:latin typeface="Barlow SemiBold" panose="00000700000000000000" pitchFamily="2" charset="0"/>
                          <a:ea typeface="Barlow ExtraBold" charset="0"/>
                          <a:cs typeface="Barlow ExtraBold" charset="0"/>
                        </a:rPr>
                        <a:t>Total</a:t>
                      </a:r>
                    </a:p>
                  </a:txBody>
                  <a:tcPr marL="0" marR="0" marT="0" marB="0" anchor="ctr"/>
                </a:tc>
                <a:tc>
                  <a:txBody>
                    <a:bodyPr/>
                    <a:lstStyle/>
                    <a:p>
                      <a:pPr marL="0" algn="ctr" defTabSz="457200" rtl="0" eaLnBrk="1" fontAlgn="b" latinLnBrk="0" hangingPunct="1">
                        <a:lnSpc>
                          <a:spcPts val="2095"/>
                        </a:lnSpc>
                        <a:spcBef>
                          <a:spcPts val="335"/>
                        </a:spcBef>
                        <a:spcAft>
                          <a:spcPts val="0"/>
                        </a:spcAft>
                      </a:pPr>
                      <a:r>
                        <a:rPr lang="es-MX" sz="1800" b="0" kern="1200" dirty="0">
                          <a:solidFill>
                            <a:srgbClr val="585858"/>
                          </a:solidFill>
                          <a:latin typeface="Barlow SemiBold" panose="00000700000000000000" pitchFamily="2" charset="0"/>
                          <a:ea typeface="Barlow ExtraBold" charset="0"/>
                          <a:cs typeface="Barlow ExtraBold" charset="0"/>
                        </a:rPr>
                        <a:t>$ 3,585,162,826.00</a:t>
                      </a:r>
                    </a:p>
                  </a:txBody>
                  <a:tcPr marL="0" marR="0" marT="0" marB="0"/>
                </a:tc>
                <a:extLst>
                  <a:ext uri="{0D108BD9-81ED-4DB2-BD59-A6C34878D82A}">
                    <a16:rowId xmlns:a16="http://schemas.microsoft.com/office/drawing/2014/main" val="10002"/>
                  </a:ext>
                </a:extLst>
              </a:tr>
              <a:tr h="459452">
                <a:tc>
                  <a:txBody>
                    <a:bodyPr/>
                    <a:lstStyle/>
                    <a:p>
                      <a:pPr marL="88900" indent="0" algn="l" fontAlgn="ct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Gobierno</a:t>
                      </a:r>
                    </a:p>
                  </a:txBody>
                  <a:tcPr marL="0" marR="0" marT="0" marB="0" anchor="ctr"/>
                </a:tc>
                <a:tc>
                  <a:txBody>
                    <a:bodyPr/>
                    <a:lstStyle/>
                    <a:p>
                      <a:pPr algn="r">
                        <a:lnSpc>
                          <a:spcPts val="650"/>
                        </a:lnSpc>
                        <a:spcBef>
                          <a:spcPts val="15"/>
                        </a:spcBef>
                        <a:spcAft>
                          <a:spcPts val="0"/>
                        </a:spcAft>
                      </a:pPr>
                      <a:r>
                        <a:rPr lang="es-MX" sz="650" b="0" dirty="0">
                          <a:effectLst/>
                          <a:latin typeface="Barlow Light" panose="00000400000000000000" pitchFamily="2" charset="0"/>
                          <a:ea typeface="Times New Roman"/>
                          <a:cs typeface="Times New Roman"/>
                        </a:rPr>
                        <a:t> </a:t>
                      </a:r>
                      <a:endParaRPr lang="es-MX" sz="1100" b="0" dirty="0">
                        <a:effectLst/>
                        <a:latin typeface="Barlow Light" panose="00000400000000000000" pitchFamily="2" charset="0"/>
                        <a:ea typeface="Times New Roman"/>
                        <a:cs typeface="Times New Roman"/>
                      </a:endParaRPr>
                    </a:p>
                    <a:p>
                      <a:pPr marL="179388" indent="-90488"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$ 1</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358</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341</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028.00  </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3"/>
                  </a:ext>
                </a:extLst>
              </a:tr>
              <a:tr h="472324">
                <a:tc>
                  <a:txBody>
                    <a:bodyPr/>
                    <a:lstStyle/>
                    <a:p>
                      <a:pPr marL="88900" indent="0" algn="l" fontAlgn="ctr">
                        <a:tabLst>
                          <a:tab pos="88900" algn="l"/>
                        </a:tabLst>
                      </a:pP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Desarrollo Social</a:t>
                      </a:r>
                    </a:p>
                  </a:txBody>
                  <a:tcPr marL="0" marR="0" marT="0" marB="0" anchor="ctr"/>
                </a:tc>
                <a:tc>
                  <a:txBody>
                    <a:bodyPr/>
                    <a:lstStyle/>
                    <a:p>
                      <a:pPr algn="r">
                        <a:lnSpc>
                          <a:spcPts val="700"/>
                        </a:lnSpc>
                        <a:spcBef>
                          <a:spcPts val="15"/>
                        </a:spcBef>
                        <a:spcAft>
                          <a:spcPts val="0"/>
                        </a:spcAft>
                      </a:pPr>
                      <a:r>
                        <a:rPr lang="es-MX" sz="700" b="0" dirty="0">
                          <a:effectLst/>
                          <a:latin typeface="Barlow Light" panose="00000400000000000000" pitchFamily="2" charset="0"/>
                          <a:ea typeface="Times New Roman"/>
                          <a:cs typeface="Times New Roman"/>
                        </a:rPr>
                        <a:t> </a:t>
                      </a:r>
                      <a:endParaRPr lang="es-MX" sz="1100" b="0" dirty="0">
                        <a:effectLst/>
                        <a:latin typeface="Barlow Light" panose="00000400000000000000" pitchFamily="2" charset="0"/>
                        <a:ea typeface="Times New Roman"/>
                        <a:cs typeface="Times New Roman"/>
                      </a:endParaRPr>
                    </a:p>
                    <a:p>
                      <a:pPr marL="240665"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$ 2</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127</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398</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968.00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4"/>
                  </a:ext>
                </a:extLst>
              </a:tr>
              <a:tr h="535778">
                <a:tc>
                  <a:txBody>
                    <a:bodyPr/>
                    <a:lstStyle/>
                    <a:p>
                      <a:pPr marL="88900" indent="0" algn="l" fontAlgn="ct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Desarrollo Económico</a:t>
                      </a:r>
                    </a:p>
                  </a:txBody>
                  <a:tcPr marL="0" marR="0" marT="0" marB="0" anchor="ctr"/>
                </a:tc>
                <a:tc>
                  <a:txBody>
                    <a:bodyPr/>
                    <a:lstStyle/>
                    <a:p>
                      <a:pPr algn="r">
                        <a:lnSpc>
                          <a:spcPts val="950"/>
                        </a:lnSpc>
                        <a:spcBef>
                          <a:spcPts val="15"/>
                        </a:spcBef>
                        <a:spcAft>
                          <a:spcPts val="0"/>
                        </a:spcAft>
                      </a:pPr>
                      <a:r>
                        <a:rPr lang="es-MX" sz="950" b="0" dirty="0">
                          <a:effectLst/>
                          <a:latin typeface="Barlow Light" panose="00000400000000000000" pitchFamily="2" charset="0"/>
                          <a:ea typeface="Times New Roman"/>
                          <a:cs typeface="Times New Roman"/>
                        </a:rPr>
                        <a:t> </a:t>
                      </a:r>
                      <a:endParaRPr lang="es-MX" sz="1100" b="0" dirty="0">
                        <a:effectLst/>
                        <a:latin typeface="Barlow Light" panose="00000400000000000000" pitchFamily="2" charset="0"/>
                        <a:ea typeface="Times New Roman"/>
                        <a:cs typeface="Times New Roman"/>
                      </a:endParaRPr>
                    </a:p>
                    <a:p>
                      <a:pPr marL="327025"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$ 92</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092</a:t>
                      </a:r>
                      <a:r>
                        <a:rPr lang="es-MX" sz="1800" b="0" spc="-5" dirty="0">
                          <a:solidFill>
                            <a:srgbClr val="585858"/>
                          </a:solidFill>
                          <a:effectLst/>
                          <a:latin typeface="Barlow Light" panose="00000400000000000000" pitchFamily="2" charset="0"/>
                          <a:ea typeface="Times New Roman"/>
                          <a:cs typeface="Calibri"/>
                        </a:rPr>
                        <a:t>,</a:t>
                      </a:r>
                      <a:r>
                        <a:rPr lang="es-MX" sz="1800" b="0" dirty="0">
                          <a:solidFill>
                            <a:srgbClr val="585858"/>
                          </a:solidFill>
                          <a:effectLst/>
                          <a:latin typeface="Barlow Light" panose="00000400000000000000" pitchFamily="2" charset="0"/>
                          <a:ea typeface="Times New Roman"/>
                          <a:cs typeface="Calibri"/>
                        </a:rPr>
                        <a:t>956.00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5"/>
                  </a:ext>
                </a:extLst>
              </a:tr>
              <a:tr h="484942">
                <a:tc>
                  <a:txBody>
                    <a:bodyPr/>
                    <a:lstStyle/>
                    <a:p>
                      <a:pPr marL="88900" indent="0" algn="l" fontAlgn="ctr"/>
                      <a:r>
                        <a:rPr lang="es-MX" sz="1800" b="0" i="0" u="none" strike="noStrike" dirty="0">
                          <a:solidFill>
                            <a:schemeClr val="tx1">
                              <a:lumMod val="65000"/>
                              <a:lumOff val="35000"/>
                            </a:schemeClr>
                          </a:solidFill>
                          <a:effectLst/>
                          <a:latin typeface="Barlow Light" panose="00000400000000000000" pitchFamily="2" charset="0"/>
                          <a:ea typeface="Barlow Medium" charset="0"/>
                          <a:cs typeface="Barlow Medium" charset="0"/>
                        </a:rPr>
                        <a:t>Otras no clasificadas                                                                          en funciones anteriores</a:t>
                      </a:r>
                    </a:p>
                  </a:txBody>
                  <a:tcPr marL="0" marR="0" marT="0" marB="0" anchor="ctr"/>
                </a:tc>
                <a:tc>
                  <a:txBody>
                    <a:bodyPr/>
                    <a:lstStyle/>
                    <a:p>
                      <a:pPr algn="r">
                        <a:lnSpc>
                          <a:spcPts val="1000"/>
                        </a:lnSpc>
                        <a:spcBef>
                          <a:spcPts val="15"/>
                        </a:spcBef>
                        <a:spcAft>
                          <a:spcPts val="0"/>
                        </a:spcAft>
                      </a:pPr>
                      <a:r>
                        <a:rPr lang="es-MX" sz="1000" b="0" dirty="0">
                          <a:effectLst/>
                          <a:latin typeface="Barlow Light" panose="00000400000000000000" pitchFamily="2" charset="0"/>
                          <a:ea typeface="Times New Roman"/>
                          <a:cs typeface="Times New Roman"/>
                        </a:rPr>
                        <a:t> </a:t>
                      </a:r>
                      <a:endParaRPr lang="es-MX" sz="1100" b="0" dirty="0">
                        <a:effectLst/>
                        <a:latin typeface="Barlow Light" panose="00000400000000000000" pitchFamily="2" charset="0"/>
                        <a:ea typeface="Times New Roman"/>
                        <a:cs typeface="Times New Roman"/>
                      </a:endParaRPr>
                    </a:p>
                    <a:p>
                      <a:pPr marL="528320" algn="r">
                        <a:lnSpc>
                          <a:spcPct val="115000"/>
                        </a:lnSpc>
                        <a:spcAft>
                          <a:spcPts val="0"/>
                        </a:spcAft>
                      </a:pPr>
                      <a:r>
                        <a:rPr lang="es-MX" sz="1800" b="0" dirty="0">
                          <a:solidFill>
                            <a:srgbClr val="585858"/>
                          </a:solidFill>
                          <a:effectLst/>
                          <a:latin typeface="Barlow Light" panose="00000400000000000000" pitchFamily="2" charset="0"/>
                          <a:ea typeface="Times New Roman"/>
                          <a:cs typeface="Calibri"/>
                        </a:rPr>
                        <a:t>$ 7,329,874.00</a:t>
                      </a:r>
                      <a:endParaRPr lang="es-MX" sz="1100" b="0" dirty="0">
                        <a:effectLst/>
                        <a:latin typeface="Barlow Light" panose="00000400000000000000" pitchFamily="2" charset="0"/>
                        <a:ea typeface="Times New Roman"/>
                        <a:cs typeface="Times New Roman"/>
                      </a:endParaRPr>
                    </a:p>
                  </a:txBody>
                  <a:tcPr marL="0" marR="180000" marT="0" marB="0"/>
                </a:tc>
                <a:extLst>
                  <a:ext uri="{0D108BD9-81ED-4DB2-BD59-A6C34878D82A}">
                    <a16:rowId xmlns:a16="http://schemas.microsoft.com/office/drawing/2014/main" val="10006"/>
                  </a:ext>
                </a:extLst>
              </a:tr>
            </a:tbl>
          </a:graphicData>
        </a:graphic>
      </p:graphicFrame>
      <p:sp>
        <p:nvSpPr>
          <p:cNvPr id="8" name="TextBox 3"/>
          <p:cNvSpPr txBox="1"/>
          <p:nvPr/>
        </p:nvSpPr>
        <p:spPr>
          <a:xfrm>
            <a:off x="2662072" y="1461652"/>
            <a:ext cx="4289450"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600" b="0" i="0" u="none" strike="noStrike" kern="1200" cap="none" spc="0" normalizeH="0" baseline="0" noProof="0" dirty="0">
                <a:ln>
                  <a:noFill/>
                </a:ln>
                <a:solidFill>
                  <a:srgbClr val="000090"/>
                </a:solidFill>
                <a:effectLst/>
                <a:uLnTx/>
                <a:uFillTx/>
                <a:latin typeface="Barlow ExtraBold"/>
                <a:ea typeface="+mn-ea"/>
                <a:cs typeface="Barlow ExtraBold"/>
              </a:rPr>
              <a:t>¿Para qué se Gasta?</a:t>
            </a:r>
            <a:endParaRPr kumimoji="0" lang="en-US" sz="2600" b="0" i="0" u="none" strike="noStrike" kern="1200" cap="none" spc="0" normalizeH="0" baseline="0" noProof="0" dirty="0">
              <a:ln>
                <a:noFill/>
              </a:ln>
              <a:solidFill>
                <a:srgbClr val="000090"/>
              </a:solidFill>
              <a:effectLst/>
              <a:uLnTx/>
              <a:uFillTx/>
              <a:latin typeface="Barlow ExtraBold"/>
              <a:ea typeface="+mn-ea"/>
              <a:cs typeface="Barlow ExtraBold"/>
            </a:endParaRPr>
          </a:p>
        </p:txBody>
      </p:sp>
      <p:pic>
        <p:nvPicPr>
          <p:cNvPr id="9" name="Imagen 8">
            <a:extLst>
              <a:ext uri="{FF2B5EF4-FFF2-40B4-BE49-F238E27FC236}">
                <a16:creationId xmlns:a16="http://schemas.microsoft.com/office/drawing/2014/main" id="{3844F2D8-0DF4-834A-BD1B-C1341F10CA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512137" cy="6858000"/>
          </a:xfrm>
          <a:prstGeom prst="rect">
            <a:avLst/>
          </a:prstGeom>
        </p:spPr>
      </p:pic>
    </p:spTree>
    <p:extLst>
      <p:ext uri="{BB962C8B-B14F-4D97-AF65-F5344CB8AC3E}">
        <p14:creationId xmlns:p14="http://schemas.microsoft.com/office/powerpoint/2010/main" val="39960477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05666" y="2681069"/>
            <a:ext cx="6379433" cy="1754326"/>
          </a:xfrm>
          <a:prstGeom prst="rect">
            <a:avLst/>
          </a:prstGeom>
          <a:noFill/>
        </p:spPr>
        <p:txBody>
          <a:bodyPr wrap="square" rtlCol="0">
            <a:spAutoFit/>
          </a:bodyPr>
          <a:lstStyle/>
          <a:p>
            <a:pPr algn="ctr"/>
            <a:r>
              <a:rPr lang="es-MX" sz="3600" dirty="0">
                <a:solidFill>
                  <a:srgbClr val="FFC000"/>
                </a:solidFill>
                <a:latin typeface="Barlow ExtraBold"/>
                <a:cs typeface="Barlow ExtraBold"/>
              </a:rPr>
              <a:t>Difusión a la ciudadanía de la Ley de Ingresos y del Presupuesto de Egresos 2020</a:t>
            </a:r>
            <a:endParaRPr lang="en-US" sz="3600" dirty="0">
              <a:solidFill>
                <a:srgbClr val="FFC000"/>
              </a:solidFill>
              <a:latin typeface="Barlow ExtraBold"/>
              <a:cs typeface="Barlow ExtraBold"/>
            </a:endParaRPr>
          </a:p>
        </p:txBody>
      </p:sp>
    </p:spTree>
    <p:extLst>
      <p:ext uri="{BB962C8B-B14F-4D97-AF65-F5344CB8AC3E}">
        <p14:creationId xmlns:p14="http://schemas.microsoft.com/office/powerpoint/2010/main" val="405184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62250" y="2692301"/>
            <a:ext cx="5668516" cy="230832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Barlow SemiBold"/>
                <a:ea typeface="+mn-ea"/>
                <a:cs typeface="Barlow SemiBold"/>
              </a:rPr>
              <a:t>La ciudadanía tiene el derecho de conocer las finanzas públicas del Ayuntamiento que afectan de manera directa y visible la vida cotidiana de los ciudadanos, así como a la vigilancia, monitoreo y la calidad del gasto que se ejerce en los programas para dar cumplimiento a las estrategias del Plan Municipal de Desarrollo 2018-2021; informándose mediante la participación social, el acceso a la información y a la contraloría. </a:t>
            </a:r>
          </a:p>
        </p:txBody>
      </p:sp>
      <p:sp>
        <p:nvSpPr>
          <p:cNvPr id="5" name="TextBox 3"/>
          <p:cNvSpPr txBox="1"/>
          <p:nvPr/>
        </p:nvSpPr>
        <p:spPr>
          <a:xfrm>
            <a:off x="2698749" y="1877997"/>
            <a:ext cx="5651500"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a:t>
            </a:r>
            <a:r>
              <a:rPr kumimoji="0" lang="es-ES_tradnl" sz="2600" b="0" i="0" u="none" strike="noStrike" kern="1200" cap="none" spc="0" normalizeH="0" baseline="0" noProof="0" dirty="0">
                <a:ln>
                  <a:noFill/>
                </a:ln>
                <a:solidFill>
                  <a:srgbClr val="000090"/>
                </a:solidFill>
                <a:effectLst/>
                <a:uLnTx/>
                <a:uFillTx/>
                <a:latin typeface="Barlow ExtraBold"/>
                <a:ea typeface="+mn-ea"/>
                <a:cs typeface="Barlow ExtraBold"/>
              </a:rPr>
              <a:t>Qué pueden hacer los ciudadanos</a:t>
            </a: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 </a:t>
            </a:r>
            <a:endParaRPr kumimoji="0" lang="en-US" sz="2600" b="0" i="0" u="none" strike="noStrike" kern="1200" cap="none" spc="0" normalizeH="0" baseline="0" noProof="0" dirty="0">
              <a:ln>
                <a:noFill/>
              </a:ln>
              <a:solidFill>
                <a:srgbClr val="000090"/>
              </a:solidFill>
              <a:effectLst/>
              <a:uLnTx/>
              <a:uFillTx/>
              <a:latin typeface="Barlow ExtraBold"/>
              <a:ea typeface="+mn-ea"/>
              <a:cs typeface="Barlow ExtraBold"/>
            </a:endParaRPr>
          </a:p>
        </p:txBody>
      </p:sp>
      <p:pic>
        <p:nvPicPr>
          <p:cNvPr id="7" name="Imagen 6">
            <a:extLst>
              <a:ext uri="{FF2B5EF4-FFF2-40B4-BE49-F238E27FC236}">
                <a16:creationId xmlns:a16="http://schemas.microsoft.com/office/drawing/2014/main" id="{AEC0C5EB-30B8-A747-A9B2-2D88F309A2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498811" cy="6858000"/>
          </a:xfrm>
          <a:prstGeom prst="rect">
            <a:avLst/>
          </a:prstGeom>
        </p:spPr>
      </p:pic>
    </p:spTree>
    <p:extLst>
      <p:ext uri="{BB962C8B-B14F-4D97-AF65-F5344CB8AC3E}">
        <p14:creationId xmlns:p14="http://schemas.microsoft.com/office/powerpoint/2010/main" val="142968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8500" y="5372100"/>
            <a:ext cx="5580724" cy="908050"/>
          </a:xfrm>
          <a:prstGeom prst="rect">
            <a:avLst/>
          </a:prstGeom>
        </p:spPr>
      </p:pic>
    </p:spTree>
    <p:extLst>
      <p:ext uri="{BB962C8B-B14F-4D97-AF65-F5344CB8AC3E}">
        <p14:creationId xmlns:p14="http://schemas.microsoft.com/office/powerpoint/2010/main" val="28834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a:extLst>
              <a:ext uri="{FF2B5EF4-FFF2-40B4-BE49-F238E27FC236}">
                <a16:creationId xmlns:a16="http://schemas.microsoft.com/office/drawing/2014/main" id="{A84CD279-7F76-433C-A7F4-F4DC03B57869}"/>
              </a:ext>
            </a:extLst>
          </p:cNvPr>
          <p:cNvSpPr>
            <a:spLocks noChangeAspect="1" noChangeArrowheads="1" noTextEdit="1"/>
          </p:cNvSpPr>
          <p:nvPr/>
        </p:nvSpPr>
        <p:spPr bwMode="auto">
          <a:xfrm>
            <a:off x="1879772" y="4791241"/>
            <a:ext cx="6378577"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 name="TextBox 3"/>
          <p:cNvSpPr txBox="1"/>
          <p:nvPr/>
        </p:nvSpPr>
        <p:spPr>
          <a:xfrm>
            <a:off x="0" y="1441276"/>
            <a:ext cx="9144000" cy="892552"/>
          </a:xfrm>
          <a:prstGeom prst="rect">
            <a:avLst/>
          </a:prstGeom>
          <a:noFill/>
        </p:spPr>
        <p:txBody>
          <a:bodyPr wrap="square" rtlCol="0">
            <a:spAutoFit/>
          </a:bodyPr>
          <a:lstStyle/>
          <a:p>
            <a:pPr algn="ctr"/>
            <a:r>
              <a:rPr lang="es-MX" sz="2600" dirty="0">
                <a:solidFill>
                  <a:srgbClr val="000090"/>
                </a:solidFill>
                <a:latin typeface="Barlow ExtraBold"/>
                <a:cs typeface="Barlow ExtraBold"/>
              </a:rPr>
              <a:t>¿Qué es la Ley de Ingresos</a:t>
            </a:r>
          </a:p>
          <a:p>
            <a:pPr algn="ctr"/>
            <a:r>
              <a:rPr lang="es-MX" sz="2600" dirty="0">
                <a:solidFill>
                  <a:srgbClr val="000090"/>
                </a:solidFill>
                <a:latin typeface="Barlow ExtraBold"/>
                <a:cs typeface="Barlow ExtraBold"/>
              </a:rPr>
              <a:t>y cuál es su importancia? </a:t>
            </a:r>
            <a:endParaRPr lang="en-US" sz="2600" dirty="0">
              <a:solidFill>
                <a:srgbClr val="000090"/>
              </a:solidFill>
              <a:latin typeface="Barlow ExtraBold"/>
              <a:cs typeface="Barlow ExtraBold"/>
            </a:endParaRPr>
          </a:p>
        </p:txBody>
      </p:sp>
      <p:sp>
        <p:nvSpPr>
          <p:cNvPr id="5" name="TextBox 4"/>
          <p:cNvSpPr txBox="1"/>
          <p:nvPr/>
        </p:nvSpPr>
        <p:spPr>
          <a:xfrm>
            <a:off x="851770" y="2593836"/>
            <a:ext cx="7452985" cy="1477328"/>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Es un documento jurídico aprobado por el H. Congreso del Estado de Yucatán a iniciativa del Cabildo Municipal, en el cual se establecen los montos de los ingresos del Gobierno Municipal que se estima recaudará a través de su Dirección de Finanzas y Tesorería Municipal, durante un determinado ejercicio fiscal, que va del 1 de enero al 31 de diciembre.</a:t>
            </a:r>
          </a:p>
        </p:txBody>
      </p:sp>
      <p:pic>
        <p:nvPicPr>
          <p:cNvPr id="11" name="Imagen 10">
            <a:extLst>
              <a:ext uri="{FF2B5EF4-FFF2-40B4-BE49-F238E27FC236}">
                <a16:creationId xmlns:a16="http://schemas.microsoft.com/office/drawing/2014/main" id="{1C9BB003-AD14-1943-BCF4-B2D0AB330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55934"/>
            <a:ext cx="9144000" cy="2402066"/>
          </a:xfrm>
          <a:prstGeom prst="rect">
            <a:avLst/>
          </a:prstGeom>
        </p:spPr>
      </p:pic>
    </p:spTree>
    <p:extLst>
      <p:ext uri="{BB962C8B-B14F-4D97-AF65-F5344CB8AC3E}">
        <p14:creationId xmlns:p14="http://schemas.microsoft.com/office/powerpoint/2010/main" val="398837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ECB6C5C-473A-427D-A19F-67157CF052E0}"/>
              </a:ext>
            </a:extLst>
          </p:cNvPr>
          <p:cNvSpPr>
            <a:spLocks noChangeAspect="1" noChangeArrowheads="1" noTextEdit="1"/>
          </p:cNvSpPr>
          <p:nvPr/>
        </p:nvSpPr>
        <p:spPr bwMode="auto">
          <a:xfrm>
            <a:off x="981414" y="4775201"/>
            <a:ext cx="65293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 name="TextBox 3"/>
          <p:cNvSpPr txBox="1"/>
          <p:nvPr/>
        </p:nvSpPr>
        <p:spPr>
          <a:xfrm>
            <a:off x="0" y="1441276"/>
            <a:ext cx="9144000" cy="892552"/>
          </a:xfrm>
          <a:prstGeom prst="rect">
            <a:avLst/>
          </a:prstGeom>
          <a:noFill/>
        </p:spPr>
        <p:txBody>
          <a:bodyPr wrap="square" rtlCol="0">
            <a:spAutoFit/>
          </a:bodyPr>
          <a:lstStyle/>
          <a:p>
            <a:pPr algn="ctr"/>
            <a:r>
              <a:rPr lang="es-MX" sz="2600" dirty="0">
                <a:solidFill>
                  <a:srgbClr val="000090"/>
                </a:solidFill>
                <a:latin typeface="Barlow ExtraBold"/>
                <a:cs typeface="Barlow ExtraBold"/>
              </a:rPr>
              <a:t>¿Cuál es la importancia de la </a:t>
            </a:r>
          </a:p>
          <a:p>
            <a:pPr algn="ctr"/>
            <a:r>
              <a:rPr lang="es-MX" sz="2600" dirty="0">
                <a:solidFill>
                  <a:srgbClr val="000090"/>
                </a:solidFill>
                <a:latin typeface="Barlow ExtraBold"/>
                <a:cs typeface="Barlow ExtraBold"/>
              </a:rPr>
              <a:t>Ley de Ingresos?</a:t>
            </a:r>
          </a:p>
        </p:txBody>
      </p:sp>
      <p:sp>
        <p:nvSpPr>
          <p:cNvPr id="5" name="TextBox 4"/>
          <p:cNvSpPr txBox="1"/>
          <p:nvPr/>
        </p:nvSpPr>
        <p:spPr>
          <a:xfrm>
            <a:off x="851770" y="2593836"/>
            <a:ext cx="7452985" cy="1200329"/>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Su importancia va en función del equilibrio de cuanto se recaude, será lo que se destine a sufragar los gastos en obras y servicios que requiere la ciudadanía. En esta ley se estipulan todos los conceptos por los que se pueden percibir ingresos.</a:t>
            </a:r>
          </a:p>
        </p:txBody>
      </p:sp>
      <p:pic>
        <p:nvPicPr>
          <p:cNvPr id="11" name="Imagen 10">
            <a:extLst>
              <a:ext uri="{FF2B5EF4-FFF2-40B4-BE49-F238E27FC236}">
                <a16:creationId xmlns:a16="http://schemas.microsoft.com/office/drawing/2014/main" id="{EC68B052-77D6-E24B-9945-52FBFCED75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44253"/>
            <a:ext cx="9144000" cy="2413747"/>
          </a:xfrm>
          <a:prstGeom prst="rect">
            <a:avLst/>
          </a:prstGeom>
        </p:spPr>
      </p:pic>
    </p:spTree>
    <p:extLst>
      <p:ext uri="{BB962C8B-B14F-4D97-AF65-F5344CB8AC3E}">
        <p14:creationId xmlns:p14="http://schemas.microsoft.com/office/powerpoint/2010/main" val="110746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09" y="1458108"/>
            <a:ext cx="9144000" cy="1292662"/>
          </a:xfrm>
          <a:prstGeom prst="rect">
            <a:avLst/>
          </a:prstGeom>
          <a:noFill/>
        </p:spPr>
        <p:txBody>
          <a:bodyPr wrap="square" rtlCol="0">
            <a:spAutoFit/>
          </a:bodyPr>
          <a:lstStyle/>
          <a:p>
            <a:pPr algn="ctr"/>
            <a:r>
              <a:rPr lang="es-MX" sz="2600" dirty="0">
                <a:solidFill>
                  <a:srgbClr val="000090"/>
                </a:solidFill>
                <a:latin typeface="Barlow ExtraBold"/>
                <a:cs typeface="Barlow ExtraBold"/>
              </a:rPr>
              <a:t>¿De dónde obtienen los gobiernos </a:t>
            </a:r>
          </a:p>
          <a:p>
            <a:pPr algn="ctr"/>
            <a:r>
              <a:rPr lang="es-MX" sz="2600" dirty="0">
                <a:solidFill>
                  <a:srgbClr val="000090"/>
                </a:solidFill>
                <a:latin typeface="Barlow ExtraBold"/>
                <a:cs typeface="Barlow ExtraBold"/>
              </a:rPr>
              <a:t>sus ingresos?</a:t>
            </a:r>
          </a:p>
          <a:p>
            <a:pPr algn="ctr"/>
            <a:endParaRPr lang="es-MX" sz="2600" dirty="0">
              <a:solidFill>
                <a:srgbClr val="000090"/>
              </a:solidFill>
              <a:latin typeface="Barlow ExtraBold"/>
              <a:cs typeface="Barlow ExtraBold"/>
            </a:endParaRPr>
          </a:p>
        </p:txBody>
      </p:sp>
      <p:sp>
        <p:nvSpPr>
          <p:cNvPr id="5" name="TextBox 4"/>
          <p:cNvSpPr txBox="1"/>
          <p:nvPr/>
        </p:nvSpPr>
        <p:spPr>
          <a:xfrm>
            <a:off x="885161" y="2349500"/>
            <a:ext cx="7452985" cy="2031325"/>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El Gobierno Municipal obtiene sus ingresos mediante el cobro por los conceptos de: Impuestos, Derechos, Contribuciones de Mejoras, Productos, Aprovechamientos, así como los que se reciben de la Federación como son: Participaciones, Aportaciones, Convenios e Incentivos derivados de la Colaboración Fiscal y Fondos distintos de Aportaciones, y otros como: Transferencias, Asignaciones, Subsidios y Subvenciones  e Ingresos derivados de Financiamientos.</a:t>
            </a:r>
          </a:p>
        </p:txBody>
      </p:sp>
      <p:pic>
        <p:nvPicPr>
          <p:cNvPr id="14" name="Imagen 13">
            <a:extLst>
              <a:ext uri="{FF2B5EF4-FFF2-40B4-BE49-F238E27FC236}">
                <a16:creationId xmlns:a16="http://schemas.microsoft.com/office/drawing/2014/main" id="{A31326CE-D49C-EC46-AB72-F4A6308A39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01848"/>
            <a:ext cx="9144000" cy="2425411"/>
          </a:xfrm>
          <a:prstGeom prst="rect">
            <a:avLst/>
          </a:prstGeom>
        </p:spPr>
      </p:pic>
    </p:spTree>
    <p:extLst>
      <p:ext uri="{BB962C8B-B14F-4D97-AF65-F5344CB8AC3E}">
        <p14:creationId xmlns:p14="http://schemas.microsoft.com/office/powerpoint/2010/main" val="251281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1276"/>
            <a:ext cx="9144000"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¿Qué es el Presupuesto de Egresos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y cuál es su importancia? </a:t>
            </a:r>
            <a:endParaRPr kumimoji="0" lang="en-US" sz="2600" b="0" i="0" u="none" strike="noStrike" kern="1200" cap="none" spc="0" normalizeH="0" baseline="0" noProof="0" dirty="0">
              <a:ln>
                <a:noFill/>
              </a:ln>
              <a:solidFill>
                <a:srgbClr val="000090"/>
              </a:solidFill>
              <a:effectLst/>
              <a:uLnTx/>
              <a:uFillTx/>
              <a:latin typeface="Barlow ExtraBold"/>
              <a:ea typeface="+mn-ea"/>
              <a:cs typeface="Barlow ExtraBold"/>
            </a:endParaRPr>
          </a:p>
        </p:txBody>
      </p:sp>
      <p:sp>
        <p:nvSpPr>
          <p:cNvPr id="5" name="TextBox 4"/>
          <p:cNvSpPr txBox="1"/>
          <p:nvPr/>
        </p:nvSpPr>
        <p:spPr>
          <a:xfrm>
            <a:off x="851770" y="2593836"/>
            <a:ext cx="7452985" cy="14773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Barlow SemiBold"/>
                <a:ea typeface="+mn-ea"/>
                <a:cs typeface="Barlow SemiBold"/>
              </a:rPr>
              <a:t>Es un documento jurídico aprobado por el cabildo del Ayuntamiento de Mérida, elaborado por cada unidad administrativa, en el que se estima el monto y destino del gasto público que el Gobierno Municipal requiere en un ejercicio fiscal, para entregar los resultados comprometidos y demandados por los diversos sectores de la sociedad. </a:t>
            </a:r>
            <a:endParaRPr kumimoji="0" lang="en-US" sz="1800" b="0" i="0" u="none" strike="noStrike" kern="1200" cap="none" spc="0" normalizeH="0" baseline="0" noProof="0" dirty="0">
              <a:ln>
                <a:noFill/>
              </a:ln>
              <a:solidFill>
                <a:prstClr val="black">
                  <a:lumMod val="65000"/>
                  <a:lumOff val="35000"/>
                </a:prstClr>
              </a:solidFill>
              <a:effectLst/>
              <a:uLnTx/>
              <a:uFillTx/>
              <a:latin typeface="Barlow SemiBold"/>
              <a:ea typeface="+mn-ea"/>
              <a:cs typeface="Barlow SemiBold"/>
            </a:endParaRPr>
          </a:p>
        </p:txBody>
      </p:sp>
      <p:pic>
        <p:nvPicPr>
          <p:cNvPr id="8" name="Imagen 7">
            <a:extLst>
              <a:ext uri="{FF2B5EF4-FFF2-40B4-BE49-F238E27FC236}">
                <a16:creationId xmlns:a16="http://schemas.microsoft.com/office/drawing/2014/main" id="{9140EE26-395E-3B49-94D8-96A17B8E5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34370"/>
            <a:ext cx="9144000" cy="2423630"/>
          </a:xfrm>
          <a:prstGeom prst="rect">
            <a:avLst/>
          </a:prstGeom>
        </p:spPr>
      </p:pic>
    </p:spTree>
    <p:extLst>
      <p:ext uri="{BB962C8B-B14F-4D97-AF65-F5344CB8AC3E}">
        <p14:creationId xmlns:p14="http://schemas.microsoft.com/office/powerpoint/2010/main" val="285871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002083" y="2544001"/>
            <a:ext cx="6914367"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Barlow SemiBold"/>
                <a:ea typeface="+mn-ea"/>
                <a:cs typeface="Barlow SemiBold"/>
              </a:rPr>
              <a:t>El Presupuesto de Egresos es una herramienta que permite la administración del ejercicio del gasto público, proporcionando servicios y obras públicas en beneficio de los ciudadanos, de ahí su importancia.</a:t>
            </a:r>
          </a:p>
        </p:txBody>
      </p:sp>
      <p:sp>
        <p:nvSpPr>
          <p:cNvPr id="6" name="TextBox 3"/>
          <p:cNvSpPr txBox="1"/>
          <p:nvPr/>
        </p:nvSpPr>
        <p:spPr>
          <a:xfrm>
            <a:off x="0" y="1441276"/>
            <a:ext cx="9144000"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¿Qué es el Presupuesto de Egresos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y cuál es su importancia? </a:t>
            </a:r>
            <a:endParaRPr kumimoji="0" lang="en-US" sz="2600" b="0" i="0" u="none" strike="noStrike" kern="1200" cap="none" spc="0" normalizeH="0" baseline="0" noProof="0" dirty="0">
              <a:ln>
                <a:noFill/>
              </a:ln>
              <a:solidFill>
                <a:srgbClr val="000090"/>
              </a:solidFill>
              <a:effectLst/>
              <a:uLnTx/>
              <a:uFillTx/>
              <a:latin typeface="Barlow ExtraBold"/>
              <a:ea typeface="+mn-ea"/>
              <a:cs typeface="Barlow ExtraBold"/>
            </a:endParaRPr>
          </a:p>
        </p:txBody>
      </p:sp>
      <p:pic>
        <p:nvPicPr>
          <p:cNvPr id="3" name="Imagen 2">
            <a:extLst>
              <a:ext uri="{FF2B5EF4-FFF2-40B4-BE49-F238E27FC236}">
                <a16:creationId xmlns:a16="http://schemas.microsoft.com/office/drawing/2014/main" id="{C5B89A7F-3475-8A4C-99FD-655043F831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76119"/>
            <a:ext cx="9144000" cy="2381881"/>
          </a:xfrm>
          <a:prstGeom prst="rect">
            <a:avLst/>
          </a:prstGeom>
        </p:spPr>
      </p:pic>
    </p:spTree>
    <p:extLst>
      <p:ext uri="{BB962C8B-B14F-4D97-AF65-F5344CB8AC3E}">
        <p14:creationId xmlns:p14="http://schemas.microsoft.com/office/powerpoint/2010/main" val="416516504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44569" y="2178427"/>
            <a:ext cx="7285024" cy="14773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Barlow SemiBold"/>
                <a:ea typeface="+mn-ea"/>
                <a:cs typeface="Barlow SemiBold"/>
              </a:rPr>
              <a:t>El presupuesto ciudadano es una explicación breve para difundir, en términos sencillos, los recursos que se estiman gastar para el Ejercicio Fiscal 2020 por parte del gobierno del Municipio de Mérida, Yucatán. Con la finalidad de informar de una manera clara, las acciones y recursos previstos para el año que se autoriza.</a:t>
            </a:r>
          </a:p>
        </p:txBody>
      </p:sp>
      <p:sp>
        <p:nvSpPr>
          <p:cNvPr id="5" name="TextBox 3"/>
          <p:cNvSpPr txBox="1"/>
          <p:nvPr/>
        </p:nvSpPr>
        <p:spPr>
          <a:xfrm>
            <a:off x="0" y="1441276"/>
            <a:ext cx="9144000"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600" b="0" i="0" u="none" strike="noStrike" kern="1200" cap="none" spc="0" normalizeH="0" baseline="0" noProof="0" dirty="0">
                <a:ln>
                  <a:noFill/>
                </a:ln>
                <a:solidFill>
                  <a:srgbClr val="000090"/>
                </a:solidFill>
                <a:effectLst/>
                <a:uLnTx/>
                <a:uFillTx/>
                <a:latin typeface="Barlow ExtraBold"/>
                <a:ea typeface="+mn-ea"/>
                <a:cs typeface="Barlow ExtraBold"/>
              </a:rPr>
              <a:t>¿Qué es el Presupuesto Ciudadano? </a:t>
            </a:r>
            <a:endParaRPr kumimoji="0" lang="en-US" sz="2600" b="0" i="0" u="none" strike="noStrike" kern="1200" cap="none" spc="0" normalizeH="0" baseline="0" noProof="0" dirty="0">
              <a:ln>
                <a:noFill/>
              </a:ln>
              <a:solidFill>
                <a:srgbClr val="000090"/>
              </a:solidFill>
              <a:effectLst/>
              <a:uLnTx/>
              <a:uFillTx/>
              <a:latin typeface="Barlow ExtraBold"/>
              <a:ea typeface="+mn-ea"/>
              <a:cs typeface="Barlow ExtraBold"/>
            </a:endParaRPr>
          </a:p>
        </p:txBody>
      </p:sp>
      <p:pic>
        <p:nvPicPr>
          <p:cNvPr id="6" name="Imagen 5">
            <a:extLst>
              <a:ext uri="{FF2B5EF4-FFF2-40B4-BE49-F238E27FC236}">
                <a16:creationId xmlns:a16="http://schemas.microsoft.com/office/drawing/2014/main" id="{2C686948-AF5B-7C4E-AD17-C3AEC511A8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16490"/>
            <a:ext cx="9144000" cy="2341510"/>
          </a:xfrm>
          <a:prstGeom prst="rect">
            <a:avLst/>
          </a:prstGeom>
        </p:spPr>
      </p:pic>
    </p:spTree>
    <p:extLst>
      <p:ext uri="{BB962C8B-B14F-4D97-AF65-F5344CB8AC3E}">
        <p14:creationId xmlns:p14="http://schemas.microsoft.com/office/powerpoint/2010/main" val="60187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563" y="1066408"/>
            <a:ext cx="4505644" cy="492443"/>
          </a:xfrm>
          <a:prstGeom prst="rect">
            <a:avLst/>
          </a:prstGeom>
          <a:noFill/>
        </p:spPr>
        <p:txBody>
          <a:bodyPr wrap="square" rtlCol="0">
            <a:spAutoFit/>
          </a:bodyPr>
          <a:lstStyle/>
          <a:p>
            <a:pPr algn="ctr"/>
            <a:r>
              <a:rPr lang="es-ES_tradnl" sz="2600" dirty="0">
                <a:solidFill>
                  <a:srgbClr val="000090"/>
                </a:solidFill>
                <a:latin typeface="Barlow ExtraBold"/>
                <a:cs typeface="Barlow ExtraBold"/>
              </a:rPr>
              <a:t>Origen de los ingresos </a:t>
            </a:r>
          </a:p>
        </p:txBody>
      </p:sp>
      <p:graphicFrame>
        <p:nvGraphicFramePr>
          <p:cNvPr id="12" name="4 Tabla">
            <a:extLst>
              <a:ext uri="{FF2B5EF4-FFF2-40B4-BE49-F238E27FC236}">
                <a16:creationId xmlns:a16="http://schemas.microsoft.com/office/drawing/2014/main" id="{96A2E470-5556-4B47-850E-316F1AFC53D6}"/>
              </a:ext>
            </a:extLst>
          </p:cNvPr>
          <p:cNvGraphicFramePr>
            <a:graphicFrameLocks noGrp="1"/>
          </p:cNvGraphicFramePr>
          <p:nvPr>
            <p:extLst>
              <p:ext uri="{D42A27DB-BD31-4B8C-83A1-F6EECF244321}">
                <p14:modId xmlns:p14="http://schemas.microsoft.com/office/powerpoint/2010/main" val="3889646838"/>
              </p:ext>
            </p:extLst>
          </p:nvPr>
        </p:nvGraphicFramePr>
        <p:xfrm>
          <a:off x="2476500" y="1604212"/>
          <a:ext cx="6667500" cy="4413043"/>
        </p:xfrm>
        <a:graphic>
          <a:graphicData uri="http://schemas.openxmlformats.org/drawingml/2006/table">
            <a:tbl>
              <a:tblPr>
                <a:tableStyleId>{22838BEF-8BB2-4498-84A7-C5851F593DF1}</a:tableStyleId>
              </a:tblPr>
              <a:tblGrid>
                <a:gridCol w="4369324">
                  <a:extLst>
                    <a:ext uri="{9D8B030D-6E8A-4147-A177-3AD203B41FA5}">
                      <a16:colId xmlns:a16="http://schemas.microsoft.com/office/drawing/2014/main" val="20000"/>
                    </a:ext>
                  </a:extLst>
                </a:gridCol>
                <a:gridCol w="2298176">
                  <a:extLst>
                    <a:ext uri="{9D8B030D-6E8A-4147-A177-3AD203B41FA5}">
                      <a16:colId xmlns:a16="http://schemas.microsoft.com/office/drawing/2014/main" val="20001"/>
                    </a:ext>
                  </a:extLst>
                </a:gridCol>
              </a:tblGrid>
              <a:tr h="406297">
                <a:tc>
                  <a:txBody>
                    <a:bodyPr/>
                    <a:lstStyle/>
                    <a:p>
                      <a:pPr algn="l" fontAlgn="ctr"/>
                      <a:r>
                        <a:rPr lang="es-MX" sz="1800" b="0" i="0" u="none" strike="noStrike" dirty="0">
                          <a:solidFill>
                            <a:srgbClr val="0D138F"/>
                          </a:solidFill>
                          <a:effectLst/>
                          <a:latin typeface="Barlow ExtraBold" charset="0"/>
                          <a:ea typeface="Barlow ExtraBold" charset="0"/>
                          <a:cs typeface="Barlow ExtraBold" charset="0"/>
                        </a:rPr>
                        <a:t>Total (1+3+4+5+6+8+9+0)</a:t>
                      </a:r>
                    </a:p>
                  </a:txBody>
                  <a:tcPr marL="9525" marR="9525" marT="9525" marB="0" anchor="ctr"/>
                </a:tc>
                <a:tc>
                  <a:txBody>
                    <a:bodyPr/>
                    <a:lstStyle/>
                    <a:p>
                      <a:pPr algn="ctr" fontAlgn="ctr"/>
                      <a:r>
                        <a:rPr lang="es-MX" sz="1800" b="0" i="0" u="none" strike="noStrike" dirty="0">
                          <a:solidFill>
                            <a:srgbClr val="0D138F"/>
                          </a:solidFill>
                          <a:effectLst/>
                          <a:latin typeface="Barlow ExtraBold" charset="0"/>
                          <a:ea typeface="Barlow ExtraBold" charset="0"/>
                          <a:cs typeface="Barlow ExtraBold" charset="0"/>
                        </a:rPr>
                        <a:t>$  3,585,162,826.00</a:t>
                      </a:r>
                    </a:p>
                  </a:txBody>
                  <a:tcPr marL="9525" marR="9525" marT="9525" marB="0" anchor="ctr"/>
                </a:tc>
                <a:extLst>
                  <a:ext uri="{0D108BD9-81ED-4DB2-BD59-A6C34878D82A}">
                    <a16:rowId xmlns:a16="http://schemas.microsoft.com/office/drawing/2014/main" val="10000"/>
                  </a:ext>
                </a:extLst>
              </a:tr>
              <a:tr h="308027">
                <a:tc>
                  <a:txBody>
                    <a:bodyPr/>
                    <a:lstStyle/>
                    <a:p>
                      <a:r>
                        <a:rPr lang="es-MX" sz="1600" kern="1200" dirty="0">
                          <a:solidFill>
                            <a:schemeClr val="accent1">
                              <a:lumMod val="50000"/>
                            </a:schemeClr>
                          </a:solidFill>
                          <a:latin typeface="Barlow Medium"/>
                          <a:cs typeface="Arial" pitchFamily="34" charset="0"/>
                          <a:sym typeface="Helvetica Light"/>
                        </a:rPr>
                        <a:t>1. Impuestos </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$ 1,085,668,450.00</a:t>
                      </a:r>
                    </a:p>
                  </a:txBody>
                  <a:tcPr marL="91443" marR="91443" marT="45710" marB="45710"/>
                </a:tc>
                <a:extLst>
                  <a:ext uri="{0D108BD9-81ED-4DB2-BD59-A6C34878D82A}">
                    <a16:rowId xmlns:a16="http://schemas.microsoft.com/office/drawing/2014/main" val="10001"/>
                  </a:ext>
                </a:extLst>
              </a:tr>
              <a:tr h="349306">
                <a:tc>
                  <a:txBody>
                    <a:bodyPr/>
                    <a:lstStyle/>
                    <a:p>
                      <a:r>
                        <a:rPr lang="es-MX" sz="1600" kern="1200" dirty="0">
                          <a:solidFill>
                            <a:schemeClr val="accent1">
                              <a:lumMod val="50000"/>
                            </a:schemeClr>
                          </a:solidFill>
                          <a:latin typeface="Barlow Medium"/>
                          <a:cs typeface="Arial" pitchFamily="34" charset="0"/>
                          <a:sym typeface="Helvetica Light"/>
                        </a:rPr>
                        <a:t>2.Cuotas y Aportaciones de Seguridad Social</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a:t>
                      </a:r>
                    </a:p>
                  </a:txBody>
                  <a:tcPr marL="91443" marR="91443" marT="45710" marB="45710"/>
                </a:tc>
                <a:extLst>
                  <a:ext uri="{0D108BD9-81ED-4DB2-BD59-A6C34878D82A}">
                    <a16:rowId xmlns:a16="http://schemas.microsoft.com/office/drawing/2014/main" val="10002"/>
                  </a:ext>
                </a:extLst>
              </a:tr>
              <a:tr h="320843">
                <a:tc>
                  <a:txBody>
                    <a:bodyPr/>
                    <a:lstStyle/>
                    <a:p>
                      <a:r>
                        <a:rPr lang="es-MX" sz="1600" kern="1200" dirty="0">
                          <a:solidFill>
                            <a:schemeClr val="accent1">
                              <a:lumMod val="50000"/>
                            </a:schemeClr>
                          </a:solidFill>
                          <a:latin typeface="Barlow Medium"/>
                          <a:cs typeface="Arial" pitchFamily="34" charset="0"/>
                          <a:sym typeface="Helvetica Light"/>
                        </a:rPr>
                        <a:t>3.Contribuciones de Mejoras</a:t>
                      </a:r>
                    </a:p>
                  </a:txBody>
                  <a:tcPr marL="91443" marR="91443" marT="45710" marB="45710"/>
                </a:tc>
                <a:tc>
                  <a:txBody>
                    <a:bodyPr/>
                    <a:lstStyle/>
                    <a:p>
                      <a:pPr algn="r">
                        <a:tabLst>
                          <a:tab pos="450850" algn="l"/>
                          <a:tab pos="531813" algn="l"/>
                        </a:tabLst>
                      </a:pPr>
                      <a:r>
                        <a:rPr lang="es-MX" sz="1600" kern="1200" dirty="0">
                          <a:solidFill>
                            <a:schemeClr val="accent1">
                              <a:lumMod val="50000"/>
                            </a:schemeClr>
                          </a:solidFill>
                          <a:latin typeface="Barlow Medium"/>
                          <a:cs typeface="Arial" pitchFamily="34" charset="0"/>
                          <a:sym typeface="Helvetica Light"/>
                        </a:rPr>
                        <a:t>  $                        0.00</a:t>
                      </a:r>
                    </a:p>
                  </a:txBody>
                  <a:tcPr marL="91443" marR="91443" marT="45710" marB="45710"/>
                </a:tc>
                <a:extLst>
                  <a:ext uri="{0D108BD9-81ED-4DB2-BD59-A6C34878D82A}">
                    <a16:rowId xmlns:a16="http://schemas.microsoft.com/office/drawing/2014/main" val="10003"/>
                  </a:ext>
                </a:extLst>
              </a:tr>
              <a:tr h="263544">
                <a:tc>
                  <a:txBody>
                    <a:bodyPr/>
                    <a:lstStyle/>
                    <a:p>
                      <a:r>
                        <a:rPr lang="es-MX" sz="1600" kern="1200" dirty="0">
                          <a:solidFill>
                            <a:schemeClr val="accent1">
                              <a:lumMod val="50000"/>
                            </a:schemeClr>
                          </a:solidFill>
                          <a:latin typeface="Barlow Medium"/>
                          <a:cs typeface="Arial" pitchFamily="34" charset="0"/>
                          <a:sym typeface="Helvetica Light"/>
                        </a:rPr>
                        <a:t>4.Derechos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249,327,156.00</a:t>
                      </a:r>
                    </a:p>
                  </a:txBody>
                  <a:tcPr marL="91443" marR="91443" marT="45710" marB="45710"/>
                </a:tc>
                <a:extLst>
                  <a:ext uri="{0D108BD9-81ED-4DB2-BD59-A6C34878D82A}">
                    <a16:rowId xmlns:a16="http://schemas.microsoft.com/office/drawing/2014/main" val="10004"/>
                  </a:ext>
                </a:extLst>
              </a:tr>
              <a:tr h="236054">
                <a:tc>
                  <a:txBody>
                    <a:bodyPr/>
                    <a:lstStyle/>
                    <a:p>
                      <a:r>
                        <a:rPr lang="es-MX" sz="1600" kern="1200" dirty="0">
                          <a:solidFill>
                            <a:schemeClr val="accent1">
                              <a:lumMod val="50000"/>
                            </a:schemeClr>
                          </a:solidFill>
                          <a:latin typeface="Barlow Medium"/>
                          <a:cs typeface="Arial" pitchFamily="34" charset="0"/>
                          <a:sym typeface="Helvetica Light"/>
                        </a:rPr>
                        <a:t>5.Productos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      46,126,482.00</a:t>
                      </a:r>
                    </a:p>
                  </a:txBody>
                  <a:tcPr marL="91443" marR="91443" marT="45710" marB="45710"/>
                </a:tc>
                <a:extLst>
                  <a:ext uri="{0D108BD9-81ED-4DB2-BD59-A6C34878D82A}">
                    <a16:rowId xmlns:a16="http://schemas.microsoft.com/office/drawing/2014/main" val="10005"/>
                  </a:ext>
                </a:extLst>
              </a:tr>
              <a:tr h="335012">
                <a:tc>
                  <a:txBody>
                    <a:bodyPr/>
                    <a:lstStyle/>
                    <a:p>
                      <a:r>
                        <a:rPr lang="es-MX" sz="1600" kern="1200" dirty="0">
                          <a:solidFill>
                            <a:schemeClr val="accent1">
                              <a:lumMod val="50000"/>
                            </a:schemeClr>
                          </a:solidFill>
                          <a:latin typeface="Barlow Medium"/>
                          <a:cs typeface="Arial" pitchFamily="34" charset="0"/>
                          <a:sym typeface="Helvetica Light"/>
                        </a:rPr>
                        <a:t>6.Aprovechamientos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10,926,669.00</a:t>
                      </a:r>
                    </a:p>
                  </a:txBody>
                  <a:tcPr marL="91443" marR="91443" marT="45710" marB="45710"/>
                </a:tc>
                <a:extLst>
                  <a:ext uri="{0D108BD9-81ED-4DB2-BD59-A6C34878D82A}">
                    <a16:rowId xmlns:a16="http://schemas.microsoft.com/office/drawing/2014/main" val="10006"/>
                  </a:ext>
                </a:extLst>
              </a:tr>
              <a:tr h="210000">
                <a:tc>
                  <a:txBody>
                    <a:bodyPr/>
                    <a:lstStyle/>
                    <a:p>
                      <a:r>
                        <a:rPr lang="es-MX" sz="1600" kern="1200" dirty="0">
                          <a:solidFill>
                            <a:schemeClr val="accent1">
                              <a:lumMod val="50000"/>
                            </a:schemeClr>
                          </a:solidFill>
                          <a:latin typeface="Barlow Medium"/>
                          <a:cs typeface="Arial" pitchFamily="34" charset="0"/>
                          <a:sym typeface="Helvetica Light"/>
                        </a:rPr>
                        <a:t>7.Ingresos por venta de bienes, prestación de servicios y otros ingresos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157,079,496.00</a:t>
                      </a:r>
                    </a:p>
                  </a:txBody>
                  <a:tcPr marL="91443" marR="91443" marT="45710" marB="45710"/>
                </a:tc>
                <a:extLst>
                  <a:ext uri="{0D108BD9-81ED-4DB2-BD59-A6C34878D82A}">
                    <a16:rowId xmlns:a16="http://schemas.microsoft.com/office/drawing/2014/main" val="10007"/>
                  </a:ext>
                </a:extLst>
              </a:tr>
              <a:tr h="350330">
                <a:tc>
                  <a:txBody>
                    <a:bodyPr/>
                    <a:lstStyle/>
                    <a:p>
                      <a:r>
                        <a:rPr lang="es-MX" sz="1600" kern="1200" dirty="0">
                          <a:solidFill>
                            <a:schemeClr val="accent1">
                              <a:lumMod val="50000"/>
                            </a:schemeClr>
                          </a:solidFill>
                          <a:latin typeface="Barlow Medium"/>
                          <a:cs typeface="Arial" pitchFamily="34" charset="0"/>
                          <a:sym typeface="Helvetica Light"/>
                        </a:rPr>
                        <a:t>8.Participaciones, Aportaciones, Convenios, Incentivos derivados de la Colaboración Fiscal y Fondos Distintos de Aportaciones</a:t>
                      </a:r>
                    </a:p>
                  </a:txBody>
                  <a:tcPr marL="91443" marR="91443" marT="45710" marB="45710"/>
                </a:tc>
                <a:tc>
                  <a:txBody>
                    <a:bodyPr/>
                    <a:lstStyle/>
                    <a:p>
                      <a:pPr algn="r">
                        <a:tabLst>
                          <a:tab pos="450850" algn="l"/>
                          <a:tab pos="531813" algn="l"/>
                        </a:tabLst>
                      </a:pPr>
                      <a:r>
                        <a:rPr lang="es-MX" sz="1600" kern="1200" dirty="0">
                          <a:solidFill>
                            <a:schemeClr val="accent1">
                              <a:lumMod val="50000"/>
                            </a:schemeClr>
                          </a:solidFill>
                          <a:latin typeface="Barlow Medium"/>
                          <a:cs typeface="Arial" pitchFamily="34" charset="0"/>
                          <a:sym typeface="Helvetica Light"/>
                        </a:rPr>
                        <a:t>$ 2,193,114,069.00</a:t>
                      </a:r>
                    </a:p>
                  </a:txBody>
                  <a:tcPr marL="91443" marR="91443" marT="45710" marB="45710"/>
                </a:tc>
                <a:extLst>
                  <a:ext uri="{0D108BD9-81ED-4DB2-BD59-A6C34878D82A}">
                    <a16:rowId xmlns:a16="http://schemas.microsoft.com/office/drawing/2014/main" val="2352554120"/>
                  </a:ext>
                </a:extLst>
              </a:tr>
              <a:tr h="444500">
                <a:tc>
                  <a:txBody>
                    <a:bodyPr/>
                    <a:lstStyle/>
                    <a:p>
                      <a:r>
                        <a:rPr lang="es-MX" sz="1600" kern="1200" dirty="0">
                          <a:solidFill>
                            <a:schemeClr val="accent1">
                              <a:lumMod val="50000"/>
                            </a:schemeClr>
                          </a:solidFill>
                          <a:latin typeface="Barlow Medium"/>
                          <a:cs typeface="Arial" pitchFamily="34" charset="0"/>
                          <a:sym typeface="Helvetica Light"/>
                        </a:rPr>
                        <a:t>9.Transferencias, Asignaciones, Subsidios y Subvenciones y Pensiones y Jubilaciones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0.00</a:t>
                      </a:r>
                    </a:p>
                  </a:txBody>
                  <a:tcPr marL="91443" marR="91443" marT="45710" marB="45710"/>
                </a:tc>
                <a:extLst>
                  <a:ext uri="{0D108BD9-81ED-4DB2-BD59-A6C34878D82A}">
                    <a16:rowId xmlns:a16="http://schemas.microsoft.com/office/drawing/2014/main" val="1144825150"/>
                  </a:ext>
                </a:extLst>
              </a:tr>
            </a:tbl>
          </a:graphicData>
        </a:graphic>
      </p:graphicFrame>
      <p:sp>
        <p:nvSpPr>
          <p:cNvPr id="2" name="Rectángulo 1">
            <a:extLst>
              <a:ext uri="{FF2B5EF4-FFF2-40B4-BE49-F238E27FC236}">
                <a16:creationId xmlns:a16="http://schemas.microsoft.com/office/drawing/2014/main" id="{8E21FF1D-D634-4070-8FE2-90728A7F63F0}"/>
              </a:ext>
            </a:extLst>
          </p:cNvPr>
          <p:cNvSpPr/>
          <p:nvPr/>
        </p:nvSpPr>
        <p:spPr>
          <a:xfrm>
            <a:off x="2444416" y="6033731"/>
            <a:ext cx="6667500" cy="738664"/>
          </a:xfrm>
          <a:prstGeom prst="rect">
            <a:avLst/>
          </a:prstGeom>
        </p:spPr>
        <p:txBody>
          <a:bodyPr wrap="square">
            <a:spAutoFit/>
          </a:bodyPr>
          <a:lstStyle/>
          <a:p>
            <a:pPr algn="just"/>
            <a:r>
              <a:rPr lang="es-MX" altLang="es-MX" sz="1400" dirty="0">
                <a:solidFill>
                  <a:schemeClr val="tx1">
                    <a:lumMod val="65000"/>
                    <a:lumOff val="35000"/>
                  </a:schemeClr>
                </a:solidFill>
                <a:latin typeface="Barlow SemiBold"/>
              </a:rPr>
              <a:t>En el rubro “Ingresos por venta de bienes, prestación de servicios y otros ingresos” se consideran los ingresos que obtienen las diversas entidades que conforman el sector paramunicipal por sus actividades de producción y/o comercialización</a:t>
            </a:r>
            <a:r>
              <a:rPr lang="es-MX" altLang="es-MX" sz="1400" dirty="0">
                <a:latin typeface="Barlow Medium"/>
              </a:rPr>
              <a:t>.</a:t>
            </a:r>
          </a:p>
        </p:txBody>
      </p:sp>
      <p:pic>
        <p:nvPicPr>
          <p:cNvPr id="13" name="Imagen 12">
            <a:extLst>
              <a:ext uri="{FF2B5EF4-FFF2-40B4-BE49-F238E27FC236}">
                <a16:creationId xmlns:a16="http://schemas.microsoft.com/office/drawing/2014/main" id="{7F62C752-42B5-C942-B392-360D500155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460812" cy="6858000"/>
          </a:xfrm>
          <a:prstGeom prst="rect">
            <a:avLst/>
          </a:prstGeom>
        </p:spPr>
      </p:pic>
    </p:spTree>
    <p:extLst>
      <p:ext uri="{BB962C8B-B14F-4D97-AF65-F5344CB8AC3E}">
        <p14:creationId xmlns:p14="http://schemas.microsoft.com/office/powerpoint/2010/main" val="2775399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1758</TotalTime>
  <Words>1583</Words>
  <Application>Microsoft Macintosh PowerPoint</Application>
  <PresentationFormat>Presentación en pantalla (4:3)</PresentationFormat>
  <Paragraphs>139</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Barlow</vt:lpstr>
      <vt:lpstr>Barlow ExtraBold</vt:lpstr>
      <vt:lpstr>Barlow Light</vt:lpstr>
      <vt:lpstr>Barlow Medium</vt:lpstr>
      <vt:lpstr>Barlow SemiBold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Ayuntamiento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 Interna</dc:creator>
  <cp:lastModifiedBy>Microsoft Office User</cp:lastModifiedBy>
  <cp:revision>94</cp:revision>
  <cp:lastPrinted>2019-01-16T16:27:17Z</cp:lastPrinted>
  <dcterms:created xsi:type="dcterms:W3CDTF">2018-10-05T21:23:19Z</dcterms:created>
  <dcterms:modified xsi:type="dcterms:W3CDTF">2020-01-27T19:06:33Z</dcterms:modified>
</cp:coreProperties>
</file>