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60" r:id="rId3"/>
    <p:sldId id="256" r:id="rId4"/>
    <p:sldId id="271" r:id="rId5"/>
    <p:sldId id="279" r:id="rId6"/>
    <p:sldId id="270" r:id="rId7"/>
    <p:sldId id="258" r:id="rId8"/>
    <p:sldId id="257" r:id="rId9"/>
    <p:sldId id="267" r:id="rId10"/>
    <p:sldId id="274" r:id="rId11"/>
    <p:sldId id="275" r:id="rId12"/>
    <p:sldId id="276" r:id="rId13"/>
    <p:sldId id="277" r:id="rId14"/>
    <p:sldId id="278" r:id="rId15"/>
    <p:sldId id="273" r:id="rId16"/>
    <p:sldId id="269" r:id="rId17"/>
    <p:sldId id="268" r:id="rId18"/>
    <p:sldId id="262" r:id="rId19"/>
    <p:sldId id="263" r:id="rId20"/>
    <p:sldId id="261" r:id="rId21"/>
  </p:sldIdLst>
  <p:sldSz cx="9144000" cy="6858000" type="screen4x3"/>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138F"/>
    <a:srgbClr val="FF2F92"/>
    <a:srgbClr val="CD2993"/>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00"/>
    <p:restoredTop sz="94641"/>
  </p:normalViewPr>
  <p:slideViewPr>
    <p:cSldViewPr snapToGrid="0" snapToObjects="1">
      <p:cViewPr varScale="1">
        <p:scale>
          <a:sx n="155" d="100"/>
          <a:sy n="155" d="100"/>
        </p:scale>
        <p:origin x="1456"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a:p>
        </p:txBody>
      </p:sp>
      <p:sp>
        <p:nvSpPr>
          <p:cNvPr id="4" name="Date Placeholder 3"/>
          <p:cNvSpPr>
            <a:spLocks noGrp="1"/>
          </p:cNvSpPr>
          <p:nvPr>
            <p:ph type="dt" sz="half" idx="10"/>
          </p:nvPr>
        </p:nvSpPr>
        <p:spPr/>
        <p:txBody>
          <a:bodyPr/>
          <a:lstStyle/>
          <a:p>
            <a:fld id="{2989DA75-36AF-C141-BC68-F84FC4891974}" type="datetimeFigureOut">
              <a:rPr lang="en-US" smtClean="0"/>
              <a:t>1/28/20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40D02-E318-4148-9DD4-E0E0FEADFEB7}" type="slidenum">
              <a:rPr lang="en-US" smtClean="0"/>
              <a:t>‹Nº›</a:t>
            </a:fld>
            <a:endParaRPr lang="en-US"/>
          </a:p>
        </p:txBody>
      </p:sp>
    </p:spTree>
    <p:extLst>
      <p:ext uri="{BB962C8B-B14F-4D97-AF65-F5344CB8AC3E}">
        <p14:creationId xmlns:p14="http://schemas.microsoft.com/office/powerpoint/2010/main" val="1660079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2989DA75-36AF-C141-BC68-F84FC4891974}" type="datetimeFigureOut">
              <a:rPr lang="en-US" smtClean="0"/>
              <a:t>1/28/20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40D02-E318-4148-9DD4-E0E0FEADFEB7}" type="slidenum">
              <a:rPr lang="en-US" smtClean="0"/>
              <a:t>‹Nº›</a:t>
            </a:fld>
            <a:endParaRPr lang="en-US"/>
          </a:p>
        </p:txBody>
      </p:sp>
    </p:spTree>
    <p:extLst>
      <p:ext uri="{BB962C8B-B14F-4D97-AF65-F5344CB8AC3E}">
        <p14:creationId xmlns:p14="http://schemas.microsoft.com/office/powerpoint/2010/main" val="1120949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2989DA75-36AF-C141-BC68-F84FC4891974}" type="datetimeFigureOut">
              <a:rPr lang="en-US" smtClean="0"/>
              <a:t>1/28/20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40D02-E318-4148-9DD4-E0E0FEADFEB7}" type="slidenum">
              <a:rPr lang="en-US" smtClean="0"/>
              <a:t>‹Nº›</a:t>
            </a:fld>
            <a:endParaRPr lang="en-US"/>
          </a:p>
        </p:txBody>
      </p:sp>
    </p:spTree>
    <p:extLst>
      <p:ext uri="{BB962C8B-B14F-4D97-AF65-F5344CB8AC3E}">
        <p14:creationId xmlns:p14="http://schemas.microsoft.com/office/powerpoint/2010/main" val="2008390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idx="1"/>
          </p:nvPr>
        </p:nvSpPr>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2989DA75-36AF-C141-BC68-F84FC4891974}" type="datetimeFigureOut">
              <a:rPr lang="en-US" smtClean="0"/>
              <a:t>1/28/20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40D02-E318-4148-9DD4-E0E0FEADFEB7}" type="slidenum">
              <a:rPr lang="en-US" smtClean="0"/>
              <a:t>‹Nº›</a:t>
            </a:fld>
            <a:endParaRPr lang="en-US"/>
          </a:p>
        </p:txBody>
      </p:sp>
    </p:spTree>
    <p:extLst>
      <p:ext uri="{BB962C8B-B14F-4D97-AF65-F5344CB8AC3E}">
        <p14:creationId xmlns:p14="http://schemas.microsoft.com/office/powerpoint/2010/main" val="2026919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Click to edit Master text styles</a:t>
            </a:r>
          </a:p>
        </p:txBody>
      </p:sp>
      <p:sp>
        <p:nvSpPr>
          <p:cNvPr id="4" name="Date Placeholder 3"/>
          <p:cNvSpPr>
            <a:spLocks noGrp="1"/>
          </p:cNvSpPr>
          <p:nvPr>
            <p:ph type="dt" sz="half" idx="10"/>
          </p:nvPr>
        </p:nvSpPr>
        <p:spPr/>
        <p:txBody>
          <a:bodyPr/>
          <a:lstStyle/>
          <a:p>
            <a:fld id="{2989DA75-36AF-C141-BC68-F84FC4891974}" type="datetimeFigureOut">
              <a:rPr lang="en-US" smtClean="0"/>
              <a:t>1/28/20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40D02-E318-4148-9DD4-E0E0FEADFEB7}" type="slidenum">
              <a:rPr lang="en-US" smtClean="0"/>
              <a:t>‹Nº›</a:t>
            </a:fld>
            <a:endParaRPr lang="en-US"/>
          </a:p>
        </p:txBody>
      </p:sp>
    </p:spTree>
    <p:extLst>
      <p:ext uri="{BB962C8B-B14F-4D97-AF65-F5344CB8AC3E}">
        <p14:creationId xmlns:p14="http://schemas.microsoft.com/office/powerpoint/2010/main" val="1273989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Date Placeholder 4"/>
          <p:cNvSpPr>
            <a:spLocks noGrp="1"/>
          </p:cNvSpPr>
          <p:nvPr>
            <p:ph type="dt" sz="half" idx="10"/>
          </p:nvPr>
        </p:nvSpPr>
        <p:spPr/>
        <p:txBody>
          <a:bodyPr/>
          <a:lstStyle/>
          <a:p>
            <a:fld id="{2989DA75-36AF-C141-BC68-F84FC4891974}" type="datetimeFigureOut">
              <a:rPr lang="en-US" smtClean="0"/>
              <a:t>1/28/20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40D02-E318-4148-9DD4-E0E0FEADFEB7}" type="slidenum">
              <a:rPr lang="en-US" smtClean="0"/>
              <a:t>‹Nº›</a:t>
            </a:fld>
            <a:endParaRPr lang="en-US"/>
          </a:p>
        </p:txBody>
      </p:sp>
    </p:spTree>
    <p:extLst>
      <p:ext uri="{BB962C8B-B14F-4D97-AF65-F5344CB8AC3E}">
        <p14:creationId xmlns:p14="http://schemas.microsoft.com/office/powerpoint/2010/main" val="2134108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7" name="Date Placeholder 6"/>
          <p:cNvSpPr>
            <a:spLocks noGrp="1"/>
          </p:cNvSpPr>
          <p:nvPr>
            <p:ph type="dt" sz="half" idx="10"/>
          </p:nvPr>
        </p:nvSpPr>
        <p:spPr/>
        <p:txBody>
          <a:bodyPr/>
          <a:lstStyle/>
          <a:p>
            <a:fld id="{2989DA75-36AF-C141-BC68-F84FC4891974}" type="datetimeFigureOut">
              <a:rPr lang="en-US" smtClean="0"/>
              <a:t>1/28/20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840D02-E318-4148-9DD4-E0E0FEADFEB7}" type="slidenum">
              <a:rPr lang="en-US" smtClean="0"/>
              <a:t>‹Nº›</a:t>
            </a:fld>
            <a:endParaRPr lang="en-US"/>
          </a:p>
        </p:txBody>
      </p:sp>
    </p:spTree>
    <p:extLst>
      <p:ext uri="{BB962C8B-B14F-4D97-AF65-F5344CB8AC3E}">
        <p14:creationId xmlns:p14="http://schemas.microsoft.com/office/powerpoint/2010/main" val="1857106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Date Placeholder 2"/>
          <p:cNvSpPr>
            <a:spLocks noGrp="1"/>
          </p:cNvSpPr>
          <p:nvPr>
            <p:ph type="dt" sz="half" idx="10"/>
          </p:nvPr>
        </p:nvSpPr>
        <p:spPr/>
        <p:txBody>
          <a:bodyPr/>
          <a:lstStyle/>
          <a:p>
            <a:fld id="{2989DA75-36AF-C141-BC68-F84FC4891974}" type="datetimeFigureOut">
              <a:rPr lang="en-US" smtClean="0"/>
              <a:t>1/28/20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840D02-E318-4148-9DD4-E0E0FEADFEB7}" type="slidenum">
              <a:rPr lang="en-US" smtClean="0"/>
              <a:t>‹Nº›</a:t>
            </a:fld>
            <a:endParaRPr lang="en-US"/>
          </a:p>
        </p:txBody>
      </p:sp>
    </p:spTree>
    <p:extLst>
      <p:ext uri="{BB962C8B-B14F-4D97-AF65-F5344CB8AC3E}">
        <p14:creationId xmlns:p14="http://schemas.microsoft.com/office/powerpoint/2010/main" val="1178895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89DA75-36AF-C141-BC68-F84FC4891974}" type="datetimeFigureOut">
              <a:rPr lang="en-US" smtClean="0"/>
              <a:t>1/28/20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840D02-E318-4148-9DD4-E0E0FEADFEB7}" type="slidenum">
              <a:rPr lang="en-US" smtClean="0"/>
              <a:t>‹Nº›</a:t>
            </a:fld>
            <a:endParaRPr lang="en-US"/>
          </a:p>
        </p:txBody>
      </p:sp>
    </p:spTree>
    <p:extLst>
      <p:ext uri="{BB962C8B-B14F-4D97-AF65-F5344CB8AC3E}">
        <p14:creationId xmlns:p14="http://schemas.microsoft.com/office/powerpoint/2010/main" val="1361325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2989DA75-36AF-C141-BC68-F84FC4891974}" type="datetimeFigureOut">
              <a:rPr lang="en-US" smtClean="0"/>
              <a:t>1/28/20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40D02-E318-4148-9DD4-E0E0FEADFEB7}" type="slidenum">
              <a:rPr lang="en-US" smtClean="0"/>
              <a:t>‹Nº›</a:t>
            </a:fld>
            <a:endParaRPr lang="en-US"/>
          </a:p>
        </p:txBody>
      </p:sp>
    </p:spTree>
    <p:extLst>
      <p:ext uri="{BB962C8B-B14F-4D97-AF65-F5344CB8AC3E}">
        <p14:creationId xmlns:p14="http://schemas.microsoft.com/office/powerpoint/2010/main" val="1243788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2989DA75-36AF-C141-BC68-F84FC4891974}" type="datetimeFigureOut">
              <a:rPr lang="en-US" smtClean="0"/>
              <a:t>1/28/20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40D02-E318-4148-9DD4-E0E0FEADFEB7}" type="slidenum">
              <a:rPr lang="en-US" smtClean="0"/>
              <a:t>‹Nº›</a:t>
            </a:fld>
            <a:endParaRPr lang="en-US"/>
          </a:p>
        </p:txBody>
      </p:sp>
    </p:spTree>
    <p:extLst>
      <p:ext uri="{BB962C8B-B14F-4D97-AF65-F5344CB8AC3E}">
        <p14:creationId xmlns:p14="http://schemas.microsoft.com/office/powerpoint/2010/main" val="3999443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89DA75-36AF-C141-BC68-F84FC4891974}" type="datetimeFigureOut">
              <a:rPr lang="en-US" smtClean="0"/>
              <a:t>1/28/20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840D02-E318-4148-9DD4-E0E0FEADFEB7}" type="slidenum">
              <a:rPr lang="en-US" smtClean="0"/>
              <a:t>‹Nº›</a:t>
            </a:fld>
            <a:endParaRPr lang="en-US"/>
          </a:p>
        </p:txBody>
      </p:sp>
    </p:spTree>
    <p:extLst>
      <p:ext uri="{BB962C8B-B14F-4D97-AF65-F5344CB8AC3E}">
        <p14:creationId xmlns:p14="http://schemas.microsoft.com/office/powerpoint/2010/main" val="2046245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8500" y="5372100"/>
            <a:ext cx="5580724" cy="908050"/>
          </a:xfrm>
          <a:prstGeom prst="rect">
            <a:avLst/>
          </a:prstGeom>
        </p:spPr>
      </p:pic>
    </p:spTree>
    <p:extLst>
      <p:ext uri="{BB962C8B-B14F-4D97-AF65-F5344CB8AC3E}">
        <p14:creationId xmlns:p14="http://schemas.microsoft.com/office/powerpoint/2010/main" val="1878125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p:nvPr/>
        </p:nvSpPr>
        <p:spPr>
          <a:xfrm>
            <a:off x="-224590" y="1166146"/>
            <a:ext cx="9144000" cy="492443"/>
          </a:xfrm>
          <a:prstGeom prst="rect">
            <a:avLst/>
          </a:prstGeom>
          <a:noFill/>
        </p:spPr>
        <p:txBody>
          <a:bodyPr wrap="square" rtlCol="0">
            <a:spAutoFit/>
          </a:bodyPr>
          <a:lstStyle/>
          <a:p>
            <a:pPr algn="ctr"/>
            <a:r>
              <a:rPr lang="es-MX" sz="2600" dirty="0">
                <a:solidFill>
                  <a:srgbClr val="000090"/>
                </a:solidFill>
                <a:latin typeface="Barlow ExtraBold"/>
                <a:cs typeface="Barlow ExtraBold"/>
              </a:rPr>
              <a:t>Origen de los ingresos</a:t>
            </a:r>
          </a:p>
        </p:txBody>
      </p:sp>
      <p:sp>
        <p:nvSpPr>
          <p:cNvPr id="3" name="2 Rectángulo"/>
          <p:cNvSpPr/>
          <p:nvPr/>
        </p:nvSpPr>
        <p:spPr>
          <a:xfrm>
            <a:off x="2638651" y="1658589"/>
            <a:ext cx="6024086" cy="5078313"/>
          </a:xfrm>
          <a:prstGeom prst="rect">
            <a:avLst/>
          </a:prstGeom>
          <a:noFill/>
        </p:spPr>
        <p:txBody>
          <a:bodyPr wrap="square" rtlCol="0">
            <a:spAutoFit/>
          </a:bodyPr>
          <a:lstStyle/>
          <a:p>
            <a:pPr algn="just"/>
            <a:r>
              <a:rPr lang="es-MX" b="1" dirty="0">
                <a:solidFill>
                  <a:srgbClr val="000090"/>
                </a:solidFill>
                <a:latin typeface="Barlow SemiBold" panose="00000700000000000000" pitchFamily="2" charset="0"/>
              </a:rPr>
              <a:t>Son impuestos: </a:t>
            </a:r>
            <a:r>
              <a:rPr lang="es-MX" dirty="0">
                <a:solidFill>
                  <a:schemeClr val="tx1">
                    <a:lumMod val="65000"/>
                    <a:lumOff val="35000"/>
                  </a:schemeClr>
                </a:solidFill>
                <a:latin typeface="Barlow SemiBold"/>
                <a:cs typeface="Barlow SemiBold"/>
              </a:rPr>
              <a:t>Las contribuciones establecidas en la Ley de Hacienda del Municipio de Mérida que deben pagar las personas físicas y las morales que se encuentren en las situaciones jurídicas o de hecho, previstas por la misma.</a:t>
            </a:r>
          </a:p>
          <a:p>
            <a:pPr algn="just"/>
            <a:endParaRPr lang="es-MX" dirty="0">
              <a:solidFill>
                <a:schemeClr val="tx1">
                  <a:lumMod val="65000"/>
                  <a:lumOff val="35000"/>
                </a:schemeClr>
              </a:solidFill>
              <a:latin typeface="Barlow SemiBold"/>
              <a:cs typeface="Barlow SemiBold"/>
            </a:endParaRPr>
          </a:p>
          <a:p>
            <a:pPr algn="just"/>
            <a:r>
              <a:rPr lang="es-MX" b="1" dirty="0">
                <a:solidFill>
                  <a:srgbClr val="000090"/>
                </a:solidFill>
                <a:latin typeface="Barlow SemiBold" panose="00000700000000000000" pitchFamily="2" charset="0"/>
              </a:rPr>
              <a:t>Son derechos: </a:t>
            </a:r>
            <a:r>
              <a:rPr lang="es-MX" dirty="0">
                <a:solidFill>
                  <a:schemeClr val="tx1">
                    <a:lumMod val="65000"/>
                    <a:lumOff val="35000"/>
                  </a:schemeClr>
                </a:solidFill>
                <a:latin typeface="Barlow SemiBold"/>
              </a:rPr>
              <a:t>Las contribuciones establecidas en la Ley de Hacienda del Municipio de Mérida como contraprestación por los servicios que presta el Ayuntamiento en sus funciones de Derecho Público, así como por el uso y aprovechamiento de los bienes de dominio público del patrimonio municipal destinados a la prestación de un servicio público. </a:t>
            </a:r>
          </a:p>
          <a:p>
            <a:pPr algn="just"/>
            <a:endParaRPr lang="es-MX" dirty="0">
              <a:solidFill>
                <a:schemeClr val="tx1">
                  <a:lumMod val="65000"/>
                  <a:lumOff val="35000"/>
                </a:schemeClr>
              </a:solidFill>
              <a:latin typeface="Barlow SemiBold"/>
            </a:endParaRPr>
          </a:p>
          <a:p>
            <a:pPr algn="just"/>
            <a:r>
              <a:rPr lang="es-MX" b="1" dirty="0">
                <a:solidFill>
                  <a:srgbClr val="000090"/>
                </a:solidFill>
                <a:latin typeface="Barlow SemiBold" panose="00000700000000000000" pitchFamily="2" charset="0"/>
              </a:rPr>
              <a:t>Son contribuciones de mejoras: </a:t>
            </a:r>
            <a:r>
              <a:rPr lang="es-MX" dirty="0">
                <a:solidFill>
                  <a:schemeClr val="tx1">
                    <a:lumMod val="65000"/>
                    <a:lumOff val="35000"/>
                  </a:schemeClr>
                </a:solidFill>
                <a:latin typeface="Barlow SemiBold"/>
              </a:rPr>
              <a:t>Las cantidades que la Hacienda Pública Municipal tiene derecho de percibir como aportación a los gastos que ocasionen la realización de obras de mejoramiento o la prestación de un servicio de interés general, emprendidos para el beneficio común.</a:t>
            </a:r>
            <a:endParaRPr lang="es-MX" dirty="0">
              <a:solidFill>
                <a:schemeClr val="tx1">
                  <a:lumMod val="65000"/>
                  <a:lumOff val="35000"/>
                </a:schemeClr>
              </a:solidFill>
              <a:latin typeface="Barlow SemiBold"/>
              <a:cs typeface="Barlow SemiBold"/>
            </a:endParaRPr>
          </a:p>
        </p:txBody>
      </p:sp>
      <p:pic>
        <p:nvPicPr>
          <p:cNvPr id="4" name="Imagen 3">
            <a:extLst>
              <a:ext uri="{FF2B5EF4-FFF2-40B4-BE49-F238E27FC236}">
                <a16:creationId xmlns:a16="http://schemas.microsoft.com/office/drawing/2014/main" id="{8D35E535-591F-0047-987D-733D9DAADB68}"/>
              </a:ext>
            </a:extLst>
          </p:cNvPr>
          <p:cNvPicPr>
            <a:picLocks noChangeAspect="1"/>
          </p:cNvPicPr>
          <p:nvPr/>
        </p:nvPicPr>
        <p:blipFill>
          <a:blip r:embed="rId2"/>
          <a:stretch>
            <a:fillRect/>
          </a:stretch>
        </p:blipFill>
        <p:spPr>
          <a:xfrm>
            <a:off x="0" y="0"/>
            <a:ext cx="2481079" cy="6858000"/>
          </a:xfrm>
          <a:prstGeom prst="rect">
            <a:avLst/>
          </a:prstGeom>
        </p:spPr>
      </p:pic>
    </p:spTree>
    <p:extLst>
      <p:ext uri="{BB962C8B-B14F-4D97-AF65-F5344CB8AC3E}">
        <p14:creationId xmlns:p14="http://schemas.microsoft.com/office/powerpoint/2010/main" val="3184936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638651" y="1722757"/>
            <a:ext cx="6024086" cy="5078313"/>
          </a:xfrm>
          <a:prstGeom prst="rect">
            <a:avLst/>
          </a:prstGeom>
          <a:noFill/>
        </p:spPr>
        <p:txBody>
          <a:bodyPr wrap="square" rtlCol="0">
            <a:spAutoFit/>
          </a:bodyPr>
          <a:lstStyle/>
          <a:p>
            <a:pPr algn="just"/>
            <a:r>
              <a:rPr lang="es-MX" b="1" dirty="0">
                <a:solidFill>
                  <a:srgbClr val="000090"/>
                </a:solidFill>
                <a:latin typeface="Barlow SemiBold" panose="00000700000000000000" pitchFamily="2" charset="0"/>
              </a:rPr>
              <a:t>Son aprovechamientos: </a:t>
            </a:r>
            <a:r>
              <a:rPr lang="es-MX" dirty="0">
                <a:solidFill>
                  <a:schemeClr val="tx1">
                    <a:lumMod val="65000"/>
                    <a:lumOff val="35000"/>
                  </a:schemeClr>
                </a:solidFill>
                <a:latin typeface="Barlow SemiBold"/>
              </a:rPr>
              <a:t>Los ingresos que percibe el Ayuntamiento por sus funciones de Derecho Público, distintos de las contribuciones, de los ingresos derivados de financiamiento y de los que obtienen los organismos descentralizados y las empresas de participación municipal. Los recargos, las multas, las indemnizaciones y los gastos de ejecución derivados de los aprovechamientos, son accesorios de éstas y participan de su naturaleza.</a:t>
            </a:r>
          </a:p>
          <a:p>
            <a:pPr algn="just"/>
            <a:endParaRPr lang="es-MX" b="1" dirty="0">
              <a:solidFill>
                <a:srgbClr val="000090"/>
              </a:solidFill>
              <a:latin typeface="Barlow SemiBold" panose="00000700000000000000" pitchFamily="2" charset="0"/>
            </a:endParaRPr>
          </a:p>
          <a:p>
            <a:pPr algn="just"/>
            <a:r>
              <a:rPr lang="es-MX" b="1" dirty="0">
                <a:solidFill>
                  <a:srgbClr val="000090"/>
                </a:solidFill>
                <a:latin typeface="Barlow SemiBold" panose="00000700000000000000" pitchFamily="2" charset="0"/>
              </a:rPr>
              <a:t>Son productos: </a:t>
            </a:r>
            <a:r>
              <a:rPr lang="es-MX" dirty="0">
                <a:solidFill>
                  <a:schemeClr val="tx1">
                    <a:lumMod val="65000"/>
                    <a:lumOff val="35000"/>
                  </a:schemeClr>
                </a:solidFill>
                <a:latin typeface="Barlow SemiBold"/>
              </a:rPr>
              <a:t>Las contraprestaciones que recibe el Ayuntamiento por los servicios que presta en sus funciones de Derecho Privado, así como por el uso, aprovechamiento o enajenación de bienes del dominio privado del patrimonio municipal, y en general cualquier ingreso derivado de los bienes muebles e inmuebles propiedad del municipio en un uso distinto a la prestación de un servicio público.</a:t>
            </a:r>
          </a:p>
        </p:txBody>
      </p:sp>
      <p:sp>
        <p:nvSpPr>
          <p:cNvPr id="5" name="TextBox 3"/>
          <p:cNvSpPr txBox="1"/>
          <p:nvPr/>
        </p:nvSpPr>
        <p:spPr>
          <a:xfrm>
            <a:off x="-256674" y="1154539"/>
            <a:ext cx="9144000" cy="492443"/>
          </a:xfrm>
          <a:prstGeom prst="rect">
            <a:avLst/>
          </a:prstGeom>
          <a:noFill/>
        </p:spPr>
        <p:txBody>
          <a:bodyPr wrap="square" rtlCol="0">
            <a:spAutoFit/>
          </a:bodyPr>
          <a:lstStyle/>
          <a:p>
            <a:pPr algn="ctr"/>
            <a:r>
              <a:rPr lang="es-MX" sz="2600" dirty="0">
                <a:solidFill>
                  <a:srgbClr val="000090"/>
                </a:solidFill>
                <a:latin typeface="Barlow ExtraBold"/>
                <a:cs typeface="Barlow ExtraBold"/>
              </a:rPr>
              <a:t>Origen de los ingresos</a:t>
            </a:r>
          </a:p>
        </p:txBody>
      </p:sp>
      <p:pic>
        <p:nvPicPr>
          <p:cNvPr id="6" name="Imagen 5">
            <a:extLst>
              <a:ext uri="{FF2B5EF4-FFF2-40B4-BE49-F238E27FC236}">
                <a16:creationId xmlns:a16="http://schemas.microsoft.com/office/drawing/2014/main" id="{24E4BB15-91C9-574E-9320-B1742AC8A636}"/>
              </a:ext>
            </a:extLst>
          </p:cNvPr>
          <p:cNvPicPr>
            <a:picLocks noChangeAspect="1"/>
          </p:cNvPicPr>
          <p:nvPr/>
        </p:nvPicPr>
        <p:blipFill>
          <a:blip r:embed="rId2"/>
          <a:stretch>
            <a:fillRect/>
          </a:stretch>
        </p:blipFill>
        <p:spPr>
          <a:xfrm>
            <a:off x="0" y="0"/>
            <a:ext cx="2530536" cy="6858000"/>
          </a:xfrm>
          <a:prstGeom prst="rect">
            <a:avLst/>
          </a:prstGeom>
        </p:spPr>
      </p:pic>
    </p:spTree>
    <p:extLst>
      <p:ext uri="{BB962C8B-B14F-4D97-AF65-F5344CB8AC3E}">
        <p14:creationId xmlns:p14="http://schemas.microsoft.com/office/powerpoint/2010/main" val="3298071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638650" y="1867135"/>
            <a:ext cx="6184507" cy="4801314"/>
          </a:xfrm>
          <a:prstGeom prst="rect">
            <a:avLst/>
          </a:prstGeom>
          <a:noFill/>
        </p:spPr>
        <p:txBody>
          <a:bodyPr wrap="square" rtlCol="0">
            <a:spAutoFit/>
          </a:bodyPr>
          <a:lstStyle/>
          <a:p>
            <a:pPr algn="just"/>
            <a:r>
              <a:rPr lang="es-MX" b="1" dirty="0">
                <a:solidFill>
                  <a:srgbClr val="000090"/>
                </a:solidFill>
                <a:latin typeface="Barlow SemiBold" panose="00000700000000000000" pitchFamily="2" charset="0"/>
              </a:rPr>
              <a:t>Son participaciones: </a:t>
            </a:r>
            <a:r>
              <a:rPr lang="es-MX" dirty="0">
                <a:solidFill>
                  <a:schemeClr val="tx1">
                    <a:lumMod val="65000"/>
                    <a:lumOff val="35000"/>
                  </a:schemeClr>
                </a:solidFill>
                <a:latin typeface="Barlow SemiBold"/>
              </a:rPr>
              <a:t>Las cantidades que el Municipio tiene derecho a percibir de los ingresos federales conforme a lo dispuesto en la Ley de Coordinación Fiscal, el Convenio de Adhesión al Sistema Nacional de Coordinación Fiscal y sus anexos, el Convenio de Colaboración Administrativa en Materia Fiscal o cualesquiera otros convenios que se suscribieren para tal efecto; así como aquellas cantidades que tiene derecho a percibir de los ingresos estatales conforme a la Ley de Coordinación Fiscal del Estado de Yucatán, y aquéllas que se designen con ese carácter por el Congreso del Estado en favor del Municipio.</a:t>
            </a:r>
          </a:p>
          <a:p>
            <a:pPr algn="just"/>
            <a:endParaRPr lang="es-MX" b="1" dirty="0">
              <a:solidFill>
                <a:srgbClr val="000090"/>
              </a:solidFill>
              <a:latin typeface="Barlow SemiBold" panose="00000700000000000000" pitchFamily="2" charset="0"/>
            </a:endParaRPr>
          </a:p>
          <a:p>
            <a:pPr algn="just"/>
            <a:r>
              <a:rPr lang="es-MX" b="1" dirty="0">
                <a:solidFill>
                  <a:srgbClr val="000090"/>
                </a:solidFill>
                <a:latin typeface="Barlow SemiBold" panose="00000700000000000000" pitchFamily="2" charset="0"/>
              </a:rPr>
              <a:t>Son aportaciones: </a:t>
            </a:r>
            <a:r>
              <a:rPr lang="es-MX" dirty="0">
                <a:solidFill>
                  <a:schemeClr val="tx1">
                    <a:lumMod val="65000"/>
                    <a:lumOff val="35000"/>
                  </a:schemeClr>
                </a:solidFill>
                <a:latin typeface="Barlow SemiBold"/>
              </a:rPr>
              <a:t>Los recursos que la federación transfiere a las haciendas públicas de los estados y en su caso, al municipio, condicionando su gasto a la consecución y cumplimiento de los objetivos que para cada tipo de recurso establece la Ley de Coordinación Fiscal.</a:t>
            </a:r>
          </a:p>
        </p:txBody>
      </p:sp>
      <p:sp>
        <p:nvSpPr>
          <p:cNvPr id="5" name="TextBox 3"/>
          <p:cNvSpPr txBox="1"/>
          <p:nvPr/>
        </p:nvSpPr>
        <p:spPr>
          <a:xfrm>
            <a:off x="-192506" y="1265165"/>
            <a:ext cx="9144000" cy="492443"/>
          </a:xfrm>
          <a:prstGeom prst="rect">
            <a:avLst/>
          </a:prstGeom>
          <a:noFill/>
        </p:spPr>
        <p:txBody>
          <a:bodyPr wrap="square" rtlCol="0">
            <a:spAutoFit/>
          </a:bodyPr>
          <a:lstStyle/>
          <a:p>
            <a:pPr algn="ctr"/>
            <a:r>
              <a:rPr lang="es-MX" sz="2600" dirty="0">
                <a:solidFill>
                  <a:srgbClr val="000090"/>
                </a:solidFill>
                <a:latin typeface="Barlow ExtraBold"/>
                <a:cs typeface="Barlow ExtraBold"/>
              </a:rPr>
              <a:t>Origen de los ingresos</a:t>
            </a:r>
          </a:p>
        </p:txBody>
      </p:sp>
      <p:pic>
        <p:nvPicPr>
          <p:cNvPr id="6" name="Imagen 5">
            <a:extLst>
              <a:ext uri="{FF2B5EF4-FFF2-40B4-BE49-F238E27FC236}">
                <a16:creationId xmlns:a16="http://schemas.microsoft.com/office/drawing/2014/main" id="{55B4BF6B-BEB2-B24E-B7AA-CC0ABC26D348}"/>
              </a:ext>
            </a:extLst>
          </p:cNvPr>
          <p:cNvPicPr>
            <a:picLocks noChangeAspect="1"/>
          </p:cNvPicPr>
          <p:nvPr/>
        </p:nvPicPr>
        <p:blipFill>
          <a:blip r:embed="rId2"/>
          <a:stretch>
            <a:fillRect/>
          </a:stretch>
        </p:blipFill>
        <p:spPr>
          <a:xfrm>
            <a:off x="0" y="0"/>
            <a:ext cx="2469868" cy="6858000"/>
          </a:xfrm>
          <a:prstGeom prst="rect">
            <a:avLst/>
          </a:prstGeom>
        </p:spPr>
      </p:pic>
    </p:spTree>
    <p:extLst>
      <p:ext uri="{BB962C8B-B14F-4D97-AF65-F5344CB8AC3E}">
        <p14:creationId xmlns:p14="http://schemas.microsoft.com/office/powerpoint/2010/main" val="4197643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p:nvPr/>
        </p:nvSpPr>
        <p:spPr>
          <a:xfrm>
            <a:off x="-208548" y="1313291"/>
            <a:ext cx="9144000" cy="492443"/>
          </a:xfrm>
          <a:prstGeom prst="rect">
            <a:avLst/>
          </a:prstGeom>
          <a:noFill/>
        </p:spPr>
        <p:txBody>
          <a:bodyPr wrap="square" rtlCol="0">
            <a:spAutoFit/>
          </a:bodyPr>
          <a:lstStyle/>
          <a:p>
            <a:pPr algn="ctr"/>
            <a:r>
              <a:rPr lang="es-MX" sz="2600" dirty="0">
                <a:solidFill>
                  <a:srgbClr val="000090"/>
                </a:solidFill>
                <a:latin typeface="Barlow ExtraBold"/>
                <a:cs typeface="Barlow ExtraBold"/>
              </a:rPr>
              <a:t>Origen de los ingresos</a:t>
            </a:r>
          </a:p>
        </p:txBody>
      </p:sp>
      <p:sp>
        <p:nvSpPr>
          <p:cNvPr id="3" name="2 Rectángulo"/>
          <p:cNvSpPr/>
          <p:nvPr/>
        </p:nvSpPr>
        <p:spPr>
          <a:xfrm>
            <a:off x="2638650" y="1974786"/>
            <a:ext cx="6184507" cy="4524315"/>
          </a:xfrm>
          <a:prstGeom prst="rect">
            <a:avLst/>
          </a:prstGeom>
          <a:noFill/>
        </p:spPr>
        <p:txBody>
          <a:bodyPr wrap="square" rtlCol="0">
            <a:spAutoFit/>
          </a:bodyPr>
          <a:lstStyle/>
          <a:p>
            <a:pPr algn="just"/>
            <a:r>
              <a:rPr lang="es-MX" b="1" dirty="0">
                <a:solidFill>
                  <a:srgbClr val="000090"/>
                </a:solidFill>
                <a:latin typeface="Barlow SemiBold" panose="00000700000000000000" pitchFamily="2" charset="0"/>
              </a:rPr>
              <a:t>Son transferencias, asignaciones, subsidios y subvenciones y pensiones y jubilaciones: </a:t>
            </a:r>
            <a:r>
              <a:rPr lang="es-MX" dirty="0">
                <a:solidFill>
                  <a:schemeClr val="tx1">
                    <a:lumMod val="65000"/>
                    <a:lumOff val="35000"/>
                  </a:schemeClr>
                </a:solidFill>
                <a:latin typeface="Barlow SemiBold"/>
              </a:rPr>
              <a:t>los recursos recibidos en forma directa o indirecta por la Hacienda Pública Municipal y apoyos como parte de su política económica y social de acuerdo a las estrategias y prioridades de desarrollo para el sostenimiento de desempeño de sus actividades institucionales como son:</a:t>
            </a:r>
          </a:p>
          <a:p>
            <a:pPr algn="just"/>
            <a:endParaRPr lang="es-MX" dirty="0">
              <a:solidFill>
                <a:schemeClr val="tx1">
                  <a:lumMod val="65000"/>
                  <a:lumOff val="35000"/>
                </a:schemeClr>
              </a:solidFill>
              <a:latin typeface="Barlow SemiBold"/>
            </a:endParaRPr>
          </a:p>
          <a:p>
            <a:pPr algn="just"/>
            <a:r>
              <a:rPr lang="es-MX" dirty="0">
                <a:solidFill>
                  <a:schemeClr val="tx1">
                    <a:lumMod val="65000"/>
                    <a:lumOff val="35000"/>
                  </a:schemeClr>
                </a:solidFill>
                <a:latin typeface="Barlow SemiBold"/>
              </a:rPr>
              <a:t>I. Donativos</a:t>
            </a:r>
          </a:p>
          <a:p>
            <a:pPr algn="just"/>
            <a:r>
              <a:rPr lang="es-MX" dirty="0">
                <a:solidFill>
                  <a:schemeClr val="tx1">
                    <a:lumMod val="65000"/>
                    <a:lumOff val="35000"/>
                  </a:schemeClr>
                </a:solidFill>
                <a:latin typeface="Barlow SemiBold"/>
              </a:rPr>
              <a:t>II. Cesiones</a:t>
            </a:r>
          </a:p>
          <a:p>
            <a:pPr algn="just"/>
            <a:r>
              <a:rPr lang="es-MX" dirty="0">
                <a:solidFill>
                  <a:schemeClr val="tx1">
                    <a:lumMod val="65000"/>
                    <a:lumOff val="35000"/>
                  </a:schemeClr>
                </a:solidFill>
                <a:latin typeface="Barlow SemiBold"/>
              </a:rPr>
              <a:t>III. Herencias</a:t>
            </a:r>
          </a:p>
          <a:p>
            <a:pPr algn="just"/>
            <a:r>
              <a:rPr lang="es-MX" dirty="0">
                <a:solidFill>
                  <a:schemeClr val="tx1">
                    <a:lumMod val="65000"/>
                    <a:lumOff val="35000"/>
                  </a:schemeClr>
                </a:solidFill>
                <a:latin typeface="Barlow SemiBold"/>
              </a:rPr>
              <a:t>IV. Legados</a:t>
            </a:r>
          </a:p>
          <a:p>
            <a:pPr algn="just"/>
            <a:r>
              <a:rPr lang="es-MX" dirty="0">
                <a:solidFill>
                  <a:schemeClr val="tx1">
                    <a:lumMod val="65000"/>
                    <a:lumOff val="35000"/>
                  </a:schemeClr>
                </a:solidFill>
                <a:latin typeface="Barlow SemiBold"/>
              </a:rPr>
              <a:t>V. Por adjudicaciones judiciales</a:t>
            </a:r>
          </a:p>
          <a:p>
            <a:pPr algn="just"/>
            <a:r>
              <a:rPr lang="es-MX" dirty="0">
                <a:solidFill>
                  <a:schemeClr val="tx1">
                    <a:lumMod val="65000"/>
                    <a:lumOff val="35000"/>
                  </a:schemeClr>
                </a:solidFill>
                <a:latin typeface="Barlow SemiBold"/>
              </a:rPr>
              <a:t>VI. Por adjudicaciones administrativas</a:t>
            </a:r>
          </a:p>
          <a:p>
            <a:pPr algn="just"/>
            <a:r>
              <a:rPr lang="es-MX" dirty="0">
                <a:solidFill>
                  <a:schemeClr val="tx1">
                    <a:lumMod val="65000"/>
                    <a:lumOff val="35000"/>
                  </a:schemeClr>
                </a:solidFill>
                <a:latin typeface="Barlow SemiBold"/>
              </a:rPr>
              <a:t>VII. Por subsidios</a:t>
            </a:r>
          </a:p>
          <a:p>
            <a:pPr algn="just"/>
            <a:r>
              <a:rPr lang="es-MX" dirty="0">
                <a:solidFill>
                  <a:schemeClr val="tx1">
                    <a:lumMod val="65000"/>
                    <a:lumOff val="35000"/>
                  </a:schemeClr>
                </a:solidFill>
                <a:latin typeface="Barlow SemiBold"/>
              </a:rPr>
              <a:t>VIII. Otros ingresos no especificados</a:t>
            </a:r>
          </a:p>
        </p:txBody>
      </p:sp>
      <p:pic>
        <p:nvPicPr>
          <p:cNvPr id="8" name="Imagen 7">
            <a:extLst>
              <a:ext uri="{FF2B5EF4-FFF2-40B4-BE49-F238E27FC236}">
                <a16:creationId xmlns:a16="http://schemas.microsoft.com/office/drawing/2014/main" id="{8C5C3442-8BD8-894B-8545-7BE07EBED77A}"/>
              </a:ext>
            </a:extLst>
          </p:cNvPr>
          <p:cNvPicPr>
            <a:picLocks noChangeAspect="1"/>
          </p:cNvPicPr>
          <p:nvPr/>
        </p:nvPicPr>
        <p:blipFill>
          <a:blip r:embed="rId2"/>
          <a:stretch>
            <a:fillRect/>
          </a:stretch>
        </p:blipFill>
        <p:spPr>
          <a:xfrm>
            <a:off x="0" y="0"/>
            <a:ext cx="2481079" cy="6858000"/>
          </a:xfrm>
          <a:prstGeom prst="rect">
            <a:avLst/>
          </a:prstGeom>
        </p:spPr>
      </p:pic>
    </p:spTree>
    <p:extLst>
      <p:ext uri="{BB962C8B-B14F-4D97-AF65-F5344CB8AC3E}">
        <p14:creationId xmlns:p14="http://schemas.microsoft.com/office/powerpoint/2010/main" val="4031079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638650" y="1974786"/>
            <a:ext cx="6184507" cy="4801314"/>
          </a:xfrm>
          <a:prstGeom prst="rect">
            <a:avLst/>
          </a:prstGeom>
          <a:noFill/>
        </p:spPr>
        <p:txBody>
          <a:bodyPr wrap="square" rtlCol="0">
            <a:spAutoFit/>
          </a:bodyPr>
          <a:lstStyle/>
          <a:p>
            <a:pPr algn="just"/>
            <a:r>
              <a:rPr lang="es-MX" b="1" dirty="0">
                <a:solidFill>
                  <a:srgbClr val="000090"/>
                </a:solidFill>
                <a:latin typeface="Barlow SemiBold" panose="00000700000000000000" pitchFamily="2" charset="0"/>
              </a:rPr>
              <a:t>Son Ingresos derivados de Financiamiento: </a:t>
            </a:r>
            <a:r>
              <a:rPr lang="es-MX" dirty="0">
                <a:solidFill>
                  <a:schemeClr val="tx1">
                    <a:lumMod val="65000"/>
                    <a:lumOff val="35000"/>
                  </a:schemeClr>
                </a:solidFill>
                <a:latin typeface="Barlow SemiBold"/>
              </a:rPr>
              <a:t>Los ingresos obtenidos por la celebración de empréstitos internos autorizados o ratificados por el Congreso del Estado y los autorizados de forma directa por el Cabildo, sin la aprobación específica del Congreso del Estado, de conformidad con lo dispuesto en las Leyes de Deuda Pública y de Gobierno de los Municipios, ambas del Estado de Yucatán; así como los financiamientos derivados de rescate y/o aplicación de Activos Financieros.</a:t>
            </a:r>
          </a:p>
          <a:p>
            <a:pPr algn="just"/>
            <a:endParaRPr lang="es-MX" dirty="0">
              <a:solidFill>
                <a:schemeClr val="tx1">
                  <a:lumMod val="65000"/>
                  <a:lumOff val="35000"/>
                </a:schemeClr>
              </a:solidFill>
              <a:latin typeface="Barlow SemiBold"/>
            </a:endParaRPr>
          </a:p>
          <a:p>
            <a:pPr algn="just"/>
            <a:r>
              <a:rPr lang="es-MX" b="1" dirty="0">
                <a:solidFill>
                  <a:srgbClr val="000090"/>
                </a:solidFill>
                <a:latin typeface="Barlow SemiBold" panose="00000700000000000000" pitchFamily="2" charset="0"/>
              </a:rPr>
              <a:t>Ingresos por ventas de bienes y servicios: </a:t>
            </a:r>
            <a:r>
              <a:rPr lang="es-MX" dirty="0">
                <a:solidFill>
                  <a:schemeClr val="tx1">
                    <a:lumMod val="65000"/>
                    <a:lumOff val="35000"/>
                  </a:schemeClr>
                </a:solidFill>
                <a:latin typeface="Barlow SemiBold"/>
              </a:rPr>
              <a:t>Son recursos propios que obtienen las diversas entidades que conforman el sector paramunicipal por sus actividades de producción y/o comercialización. Los ingresos producidos por los organismos descentralizados o paramunicipales se percibirán cuando lo decreten y exhiban conforme a sus respectivos regímenes interiores. </a:t>
            </a:r>
          </a:p>
        </p:txBody>
      </p:sp>
      <p:sp>
        <p:nvSpPr>
          <p:cNvPr id="5" name="TextBox 3"/>
          <p:cNvSpPr txBox="1"/>
          <p:nvPr/>
        </p:nvSpPr>
        <p:spPr>
          <a:xfrm>
            <a:off x="-208548" y="1377459"/>
            <a:ext cx="9144000" cy="492443"/>
          </a:xfrm>
          <a:prstGeom prst="rect">
            <a:avLst/>
          </a:prstGeom>
          <a:noFill/>
        </p:spPr>
        <p:txBody>
          <a:bodyPr wrap="square" rtlCol="0">
            <a:spAutoFit/>
          </a:bodyPr>
          <a:lstStyle/>
          <a:p>
            <a:pPr algn="ctr"/>
            <a:r>
              <a:rPr lang="es-MX" sz="2600" dirty="0">
                <a:solidFill>
                  <a:srgbClr val="000090"/>
                </a:solidFill>
                <a:latin typeface="Barlow ExtraBold"/>
                <a:cs typeface="Barlow ExtraBold"/>
              </a:rPr>
              <a:t>Origen de los ingresos</a:t>
            </a:r>
          </a:p>
        </p:txBody>
      </p:sp>
      <p:pic>
        <p:nvPicPr>
          <p:cNvPr id="11" name="Imagen 10">
            <a:extLst>
              <a:ext uri="{FF2B5EF4-FFF2-40B4-BE49-F238E27FC236}">
                <a16:creationId xmlns:a16="http://schemas.microsoft.com/office/drawing/2014/main" id="{D60DD186-327A-244E-BE36-67193BAA493F}"/>
              </a:ext>
            </a:extLst>
          </p:cNvPr>
          <p:cNvPicPr>
            <a:picLocks noChangeAspect="1"/>
          </p:cNvPicPr>
          <p:nvPr/>
        </p:nvPicPr>
        <p:blipFill>
          <a:blip r:embed="rId2"/>
          <a:stretch>
            <a:fillRect/>
          </a:stretch>
        </p:blipFill>
        <p:spPr>
          <a:xfrm>
            <a:off x="0" y="0"/>
            <a:ext cx="2464594" cy="6858000"/>
          </a:xfrm>
          <a:prstGeom prst="rect">
            <a:avLst/>
          </a:prstGeom>
        </p:spPr>
      </p:pic>
    </p:spTree>
    <p:extLst>
      <p:ext uri="{BB962C8B-B14F-4D97-AF65-F5344CB8AC3E}">
        <p14:creationId xmlns:p14="http://schemas.microsoft.com/office/powerpoint/2010/main" val="165783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2072" y="1852032"/>
            <a:ext cx="2941925" cy="492443"/>
          </a:xfrm>
          <a:prstGeom prst="rect">
            <a:avLst/>
          </a:prstGeom>
          <a:noFill/>
        </p:spPr>
        <p:txBody>
          <a:bodyPr wrap="square" rtlCol="0">
            <a:spAutoFit/>
          </a:bodyPr>
          <a:lstStyle/>
          <a:p>
            <a:pPr algn="ctr"/>
            <a:r>
              <a:rPr lang="es-ES_tradnl" sz="2600" dirty="0">
                <a:solidFill>
                  <a:srgbClr val="000090"/>
                </a:solidFill>
                <a:latin typeface="Barlow ExtraBold"/>
                <a:cs typeface="Barlow ExtraBold"/>
              </a:rPr>
              <a:t>¿En qué se gasta?</a:t>
            </a:r>
            <a:endParaRPr lang="en-US" sz="2600" dirty="0">
              <a:solidFill>
                <a:srgbClr val="000090"/>
              </a:solidFill>
              <a:latin typeface="Barlow ExtraBold"/>
              <a:cs typeface="Barlow ExtraBold"/>
            </a:endParaRPr>
          </a:p>
        </p:txBody>
      </p:sp>
      <p:graphicFrame>
        <p:nvGraphicFramePr>
          <p:cNvPr id="5" name="4 Tabla"/>
          <p:cNvGraphicFramePr>
            <a:graphicFrameLocks noGrp="1"/>
          </p:cNvGraphicFramePr>
          <p:nvPr/>
        </p:nvGraphicFramePr>
        <p:xfrm>
          <a:off x="2825749" y="2418475"/>
          <a:ext cx="5835651" cy="3759361"/>
        </p:xfrm>
        <a:graphic>
          <a:graphicData uri="http://schemas.openxmlformats.org/drawingml/2006/table">
            <a:tbl>
              <a:tblPr>
                <a:tableStyleId>{22838BEF-8BB2-4498-84A7-C5851F593DF1}</a:tableStyleId>
              </a:tblPr>
              <a:tblGrid>
                <a:gridCol w="3719693">
                  <a:extLst>
                    <a:ext uri="{9D8B030D-6E8A-4147-A177-3AD203B41FA5}">
                      <a16:colId xmlns:a16="http://schemas.microsoft.com/office/drawing/2014/main" val="20000"/>
                    </a:ext>
                  </a:extLst>
                </a:gridCol>
                <a:gridCol w="2115958">
                  <a:extLst>
                    <a:ext uri="{9D8B030D-6E8A-4147-A177-3AD203B41FA5}">
                      <a16:colId xmlns:a16="http://schemas.microsoft.com/office/drawing/2014/main" val="20001"/>
                    </a:ext>
                  </a:extLst>
                </a:gridCol>
              </a:tblGrid>
              <a:tr h="689138">
                <a:tc>
                  <a:txBody>
                    <a:bodyPr/>
                    <a:lstStyle/>
                    <a:p>
                      <a:pPr algn="l" fontAlgn="ctr"/>
                      <a:r>
                        <a:rPr lang="es-MX" sz="2000" b="0" i="0" u="none" strike="noStrike" dirty="0">
                          <a:solidFill>
                            <a:srgbClr val="0D138F"/>
                          </a:solidFill>
                          <a:effectLst/>
                          <a:latin typeface="Barlow ExtraBold" charset="0"/>
                          <a:ea typeface="Barlow ExtraBold" charset="0"/>
                          <a:cs typeface="Barlow ExtraBold" charset="0"/>
                        </a:rPr>
                        <a:t>Ejes prioritarios aprobados en el </a:t>
                      </a:r>
                    </a:p>
                    <a:p>
                      <a:pPr algn="l" fontAlgn="ctr"/>
                      <a:r>
                        <a:rPr lang="es-MX" sz="2000" b="0" i="0" u="none" strike="noStrike" dirty="0">
                          <a:solidFill>
                            <a:srgbClr val="0D138F"/>
                          </a:solidFill>
                          <a:effectLst/>
                          <a:latin typeface="Barlow ExtraBold" charset="0"/>
                          <a:ea typeface="Barlow ExtraBold" charset="0"/>
                          <a:cs typeface="Barlow ExtraBold" charset="0"/>
                        </a:rPr>
                        <a:t>Plan Municipal</a:t>
                      </a:r>
                      <a:r>
                        <a:rPr lang="es-MX" sz="2000" b="0" i="0" u="none" strike="noStrike" baseline="0" dirty="0">
                          <a:solidFill>
                            <a:srgbClr val="0D138F"/>
                          </a:solidFill>
                          <a:effectLst/>
                          <a:latin typeface="Barlow ExtraBold" charset="0"/>
                          <a:ea typeface="Barlow ExtraBold" charset="0"/>
                          <a:cs typeface="Barlow ExtraBold" charset="0"/>
                        </a:rPr>
                        <a:t> </a:t>
                      </a:r>
                      <a:r>
                        <a:rPr lang="es-MX" sz="2000" b="0" i="0" u="none" strike="noStrike" dirty="0">
                          <a:solidFill>
                            <a:srgbClr val="0D138F"/>
                          </a:solidFill>
                          <a:effectLst/>
                          <a:latin typeface="Barlow ExtraBold" charset="0"/>
                          <a:ea typeface="Barlow ExtraBold" charset="0"/>
                          <a:cs typeface="Barlow ExtraBold" charset="0"/>
                        </a:rPr>
                        <a:t>de Desarrollo</a:t>
                      </a:r>
                    </a:p>
                    <a:p>
                      <a:pPr algn="l" fontAlgn="ctr"/>
                      <a:r>
                        <a:rPr lang="es-MX" sz="2000" b="0" i="0" u="none" strike="noStrike" dirty="0">
                          <a:solidFill>
                            <a:srgbClr val="0D138F"/>
                          </a:solidFill>
                          <a:effectLst/>
                          <a:latin typeface="Barlow ExtraBold" charset="0"/>
                          <a:ea typeface="Barlow ExtraBold" charset="0"/>
                          <a:cs typeface="Barlow ExtraBold" charset="0"/>
                        </a:rPr>
                        <a:t>2018-2021</a:t>
                      </a:r>
                    </a:p>
                  </a:txBody>
                  <a:tcPr marL="9525" marR="9525" marT="9525" marB="0" anchor="ctr"/>
                </a:tc>
                <a:tc>
                  <a:txBody>
                    <a:bodyPr/>
                    <a:lstStyle/>
                    <a:p>
                      <a:pPr algn="ctr" fontAlgn="ctr"/>
                      <a:r>
                        <a:rPr lang="es-MX" sz="2000" b="0" i="0" u="none" strike="noStrike" dirty="0">
                          <a:solidFill>
                            <a:srgbClr val="0D138F"/>
                          </a:solidFill>
                          <a:effectLst/>
                          <a:latin typeface="Barlow ExtraBold" charset="0"/>
                          <a:ea typeface="Barlow ExtraBold" charset="0"/>
                          <a:cs typeface="Barlow ExtraBold" charset="0"/>
                        </a:rPr>
                        <a:t>Importe</a:t>
                      </a:r>
                    </a:p>
                  </a:txBody>
                  <a:tcPr marL="9525" marR="9525" marT="9525" marB="0" anchor="ctr"/>
                </a:tc>
                <a:extLst>
                  <a:ext uri="{0D108BD9-81ED-4DB2-BD59-A6C34878D82A}">
                    <a16:rowId xmlns:a16="http://schemas.microsoft.com/office/drawing/2014/main" val="10000"/>
                  </a:ext>
                </a:extLst>
              </a:tr>
              <a:tr h="329588">
                <a:tc>
                  <a:txBody>
                    <a:bodyPr/>
                    <a:lstStyle/>
                    <a:p>
                      <a:pPr marL="0" algn="l" defTabSz="457200" rtl="0" eaLnBrk="1" fontAlgn="b" latinLnBrk="0" hangingPunct="1"/>
                      <a:r>
                        <a:rPr lang="es-MX" sz="1800" b="1" i="0" kern="1200" dirty="0">
                          <a:solidFill>
                            <a:srgbClr val="FF2F92"/>
                          </a:solidFill>
                          <a:latin typeface="Barlow" charset="0"/>
                          <a:ea typeface="Barlow" charset="0"/>
                          <a:cs typeface="Barlow" charset="0"/>
                        </a:rPr>
                        <a:t>Total</a:t>
                      </a:r>
                    </a:p>
                  </a:txBody>
                  <a:tcPr marL="9525" marR="9525" marT="9525" marB="0" anchor="ctr"/>
                </a:tc>
                <a:tc>
                  <a:txBody>
                    <a:bodyPr/>
                    <a:lstStyle/>
                    <a:p>
                      <a:pPr marL="0" algn="ctr" defTabSz="457200" rtl="0" eaLnBrk="1" fontAlgn="b" latinLnBrk="0" hangingPunct="1"/>
                      <a:r>
                        <a:rPr lang="es-MX" sz="1800" b="0" i="0" kern="1200" dirty="0">
                          <a:solidFill>
                            <a:schemeClr val="tx1">
                              <a:lumMod val="65000"/>
                              <a:lumOff val="35000"/>
                            </a:schemeClr>
                          </a:solidFill>
                          <a:latin typeface="Barlow Medium" charset="0"/>
                          <a:ea typeface="Barlow Medium" charset="0"/>
                          <a:cs typeface="Barlow Medium" charset="0"/>
                        </a:rPr>
                        <a:t>$ 3,317,341,290.00 </a:t>
                      </a:r>
                    </a:p>
                  </a:txBody>
                  <a:tcPr marL="9525" marR="9525" marT="9525" marB="0" anchor="ctr"/>
                </a:tc>
                <a:extLst>
                  <a:ext uri="{0D108BD9-81ED-4DB2-BD59-A6C34878D82A}">
                    <a16:rowId xmlns:a16="http://schemas.microsoft.com/office/drawing/2014/main" val="10001"/>
                  </a:ext>
                </a:extLst>
              </a:tr>
              <a:tr h="423048">
                <a:tc>
                  <a:txBody>
                    <a:bodyPr/>
                    <a:lstStyle/>
                    <a:p>
                      <a:pPr algn="l" fontAlgn="ctr"/>
                      <a:r>
                        <a:rPr lang="es-MX" sz="1800" b="0" i="0" u="none" strike="noStrike" dirty="0">
                          <a:solidFill>
                            <a:schemeClr val="tx1">
                              <a:lumMod val="65000"/>
                              <a:lumOff val="35000"/>
                            </a:schemeClr>
                          </a:solidFill>
                          <a:effectLst/>
                          <a:latin typeface="Barlow Medium" charset="0"/>
                          <a:ea typeface="Barlow Medium" charset="0"/>
                          <a:cs typeface="Barlow Medium" charset="0"/>
                        </a:rPr>
                        <a:t>MÉRIDA con futuro próspero</a:t>
                      </a:r>
                    </a:p>
                  </a:txBody>
                  <a:tcPr marL="9525" marR="9525" marT="9525" marB="0" anchor="ctr"/>
                </a:tc>
                <a:tc>
                  <a:txBody>
                    <a:bodyPr/>
                    <a:lstStyle/>
                    <a:p>
                      <a:pPr algn="ctr" fontAlgn="ctr"/>
                      <a:r>
                        <a:rPr lang="es-MX" sz="1800" b="0" i="0" u="none" strike="noStrike" dirty="0">
                          <a:solidFill>
                            <a:schemeClr val="tx1">
                              <a:lumMod val="65000"/>
                              <a:lumOff val="35000"/>
                            </a:schemeClr>
                          </a:solidFill>
                          <a:effectLst/>
                          <a:latin typeface="Barlow Medium" charset="0"/>
                          <a:ea typeface="Barlow Medium" charset="0"/>
                          <a:cs typeface="Barlow Medium" charset="0"/>
                        </a:rPr>
                        <a:t>$ 172,272,673.00 </a:t>
                      </a:r>
                    </a:p>
                  </a:txBody>
                  <a:tcPr marL="9525" marR="9525" marT="9525" marB="0" anchor="ctr"/>
                </a:tc>
                <a:extLst>
                  <a:ext uri="{0D108BD9-81ED-4DB2-BD59-A6C34878D82A}">
                    <a16:rowId xmlns:a16="http://schemas.microsoft.com/office/drawing/2014/main" val="10002"/>
                  </a:ext>
                </a:extLst>
              </a:tr>
              <a:tr h="457200">
                <a:tc>
                  <a:txBody>
                    <a:bodyPr/>
                    <a:lstStyle/>
                    <a:p>
                      <a:pPr algn="l" fontAlgn="ctr"/>
                      <a:r>
                        <a:rPr lang="es-MX" sz="1800" b="0" i="0" u="none" strike="noStrike" dirty="0">
                          <a:solidFill>
                            <a:schemeClr val="tx1">
                              <a:lumMod val="65000"/>
                              <a:lumOff val="35000"/>
                            </a:schemeClr>
                          </a:solidFill>
                          <a:effectLst/>
                          <a:latin typeface="Barlow Medium" charset="0"/>
                          <a:ea typeface="Barlow Medium" charset="0"/>
                          <a:cs typeface="Barlow Medium" charset="0"/>
                        </a:rPr>
                        <a:t>MÉRIDA con futuro sustentable</a:t>
                      </a:r>
                    </a:p>
                  </a:txBody>
                  <a:tcPr marL="9525" marR="9525" marT="9525" marB="0" anchor="ctr"/>
                </a:tc>
                <a:tc>
                  <a:txBody>
                    <a:bodyPr/>
                    <a:lstStyle/>
                    <a:p>
                      <a:pPr algn="ctr" fontAlgn="ctr"/>
                      <a:r>
                        <a:rPr lang="es-MX" sz="1800" b="0" i="0" u="none" strike="noStrike" dirty="0">
                          <a:solidFill>
                            <a:schemeClr val="tx1">
                              <a:lumMod val="65000"/>
                              <a:lumOff val="35000"/>
                            </a:schemeClr>
                          </a:solidFill>
                          <a:effectLst/>
                          <a:latin typeface="Barlow Medium" charset="0"/>
                          <a:ea typeface="Barlow Medium" charset="0"/>
                          <a:cs typeface="Barlow Medium" charset="0"/>
                        </a:rPr>
                        <a:t>$ 232,949,813.00 </a:t>
                      </a:r>
                    </a:p>
                  </a:txBody>
                  <a:tcPr marL="9525" marR="9525" marT="9525" marB="0" anchor="ctr"/>
                </a:tc>
                <a:extLst>
                  <a:ext uri="{0D108BD9-81ED-4DB2-BD59-A6C34878D82A}">
                    <a16:rowId xmlns:a16="http://schemas.microsoft.com/office/drawing/2014/main" val="10003"/>
                  </a:ext>
                </a:extLst>
              </a:tr>
              <a:tr h="406400">
                <a:tc>
                  <a:txBody>
                    <a:bodyPr/>
                    <a:lstStyle/>
                    <a:p>
                      <a:pPr algn="l" fontAlgn="ctr"/>
                      <a:r>
                        <a:rPr lang="es-MX" sz="1800" b="0" i="0" u="none" strike="noStrike" dirty="0">
                          <a:solidFill>
                            <a:schemeClr val="tx1">
                              <a:lumMod val="65000"/>
                              <a:lumOff val="35000"/>
                            </a:schemeClr>
                          </a:solidFill>
                          <a:effectLst/>
                          <a:latin typeface="Barlow Medium" charset="0"/>
                          <a:ea typeface="Barlow Medium" charset="0"/>
                          <a:cs typeface="Barlow Medium" charset="0"/>
                        </a:rPr>
                        <a:t>MÉRIDA con futuro incluyente</a:t>
                      </a:r>
                    </a:p>
                  </a:txBody>
                  <a:tcPr marL="9525" marR="9525" marT="9525" marB="0" anchor="ctr"/>
                </a:tc>
                <a:tc>
                  <a:txBody>
                    <a:bodyPr/>
                    <a:lstStyle/>
                    <a:p>
                      <a:pPr algn="ctr" fontAlgn="ctr"/>
                      <a:r>
                        <a:rPr lang="es-MX" sz="1800" b="0" i="0" u="none" strike="noStrike" dirty="0">
                          <a:solidFill>
                            <a:schemeClr val="tx1">
                              <a:lumMod val="65000"/>
                              <a:lumOff val="35000"/>
                            </a:schemeClr>
                          </a:solidFill>
                          <a:effectLst/>
                          <a:latin typeface="Barlow Medium" charset="0"/>
                          <a:ea typeface="Barlow Medium" charset="0"/>
                          <a:cs typeface="Barlow Medium" charset="0"/>
                        </a:rPr>
                        <a:t>$ 428,519,064.00 </a:t>
                      </a:r>
                    </a:p>
                  </a:txBody>
                  <a:tcPr marL="9525" marR="9525" marT="9525" marB="0" anchor="ctr"/>
                </a:tc>
                <a:extLst>
                  <a:ext uri="{0D108BD9-81ED-4DB2-BD59-A6C34878D82A}">
                    <a16:rowId xmlns:a16="http://schemas.microsoft.com/office/drawing/2014/main" val="10004"/>
                  </a:ext>
                </a:extLst>
              </a:tr>
              <a:tr h="419100">
                <a:tc>
                  <a:txBody>
                    <a:bodyPr/>
                    <a:lstStyle/>
                    <a:p>
                      <a:pPr algn="l" fontAlgn="ctr"/>
                      <a:r>
                        <a:rPr lang="es-MX" sz="1800" b="0" i="0" u="none" strike="noStrike" dirty="0">
                          <a:solidFill>
                            <a:schemeClr val="tx1">
                              <a:lumMod val="65000"/>
                              <a:lumOff val="35000"/>
                            </a:schemeClr>
                          </a:solidFill>
                          <a:effectLst/>
                          <a:latin typeface="Barlow Medium" charset="0"/>
                          <a:ea typeface="Barlow Medium" charset="0"/>
                          <a:cs typeface="Barlow Medium" charset="0"/>
                        </a:rPr>
                        <a:t>MÉRIDA con futuro seguro </a:t>
                      </a:r>
                    </a:p>
                  </a:txBody>
                  <a:tcPr marL="9525" marR="9525" marT="9525" marB="0" anchor="ctr"/>
                </a:tc>
                <a:tc>
                  <a:txBody>
                    <a:bodyPr/>
                    <a:lstStyle/>
                    <a:p>
                      <a:pPr algn="ctr" fontAlgn="ctr"/>
                      <a:r>
                        <a:rPr lang="es-MX" sz="1800" b="0" i="0" u="none" strike="noStrike" dirty="0">
                          <a:solidFill>
                            <a:schemeClr val="tx1">
                              <a:lumMod val="65000"/>
                              <a:lumOff val="35000"/>
                            </a:schemeClr>
                          </a:solidFill>
                          <a:effectLst/>
                          <a:latin typeface="Barlow Medium" charset="0"/>
                          <a:ea typeface="Barlow Medium" charset="0"/>
                          <a:cs typeface="Barlow Medium" charset="0"/>
                        </a:rPr>
                        <a:t>$ 342,399,786.00 </a:t>
                      </a:r>
                    </a:p>
                  </a:txBody>
                  <a:tcPr marL="9525" marR="9525" marT="9525" marB="0" anchor="ctr"/>
                </a:tc>
                <a:extLst>
                  <a:ext uri="{0D108BD9-81ED-4DB2-BD59-A6C34878D82A}">
                    <a16:rowId xmlns:a16="http://schemas.microsoft.com/office/drawing/2014/main" val="10005"/>
                  </a:ext>
                </a:extLst>
              </a:tr>
              <a:tr h="355600">
                <a:tc>
                  <a:txBody>
                    <a:bodyPr/>
                    <a:lstStyle/>
                    <a:p>
                      <a:pPr algn="l" fontAlgn="ctr"/>
                      <a:r>
                        <a:rPr lang="es-MX" sz="1800" b="0" i="0" u="none" strike="noStrike" dirty="0">
                          <a:solidFill>
                            <a:schemeClr val="tx1">
                              <a:lumMod val="65000"/>
                              <a:lumOff val="35000"/>
                            </a:schemeClr>
                          </a:solidFill>
                          <a:effectLst/>
                          <a:latin typeface="Barlow Medium" charset="0"/>
                          <a:ea typeface="Barlow Medium" charset="0"/>
                          <a:cs typeface="Barlow Medium" charset="0"/>
                        </a:rPr>
                        <a:t>MÉRIDA con futuro funcional </a:t>
                      </a:r>
                    </a:p>
                  </a:txBody>
                  <a:tcPr marL="9525" marR="9525" marT="9525" marB="0" anchor="ctr"/>
                </a:tc>
                <a:tc>
                  <a:txBody>
                    <a:bodyPr/>
                    <a:lstStyle/>
                    <a:p>
                      <a:pPr algn="ctr" fontAlgn="ctr"/>
                      <a:r>
                        <a:rPr lang="es-MX" sz="1800" b="0" i="0" u="none" strike="noStrike" dirty="0">
                          <a:solidFill>
                            <a:schemeClr val="tx1">
                              <a:lumMod val="65000"/>
                              <a:lumOff val="35000"/>
                            </a:schemeClr>
                          </a:solidFill>
                          <a:effectLst/>
                          <a:latin typeface="Barlow Medium" charset="0"/>
                          <a:ea typeface="Barlow Medium" charset="0"/>
                          <a:cs typeface="Barlow Medium" charset="0"/>
                        </a:rPr>
                        <a:t>$ 1,253,268,351.00 </a:t>
                      </a:r>
                    </a:p>
                  </a:txBody>
                  <a:tcPr marL="9525" marR="9525" marT="9525" marB="0" anchor="ctr"/>
                </a:tc>
                <a:extLst>
                  <a:ext uri="{0D108BD9-81ED-4DB2-BD59-A6C34878D82A}">
                    <a16:rowId xmlns:a16="http://schemas.microsoft.com/office/drawing/2014/main" val="10006"/>
                  </a:ext>
                </a:extLst>
              </a:tr>
              <a:tr h="444500">
                <a:tc>
                  <a:txBody>
                    <a:bodyPr/>
                    <a:lstStyle/>
                    <a:p>
                      <a:pPr algn="l" fontAlgn="ctr"/>
                      <a:r>
                        <a:rPr lang="es-MX" sz="1800" b="0" i="0" u="none" strike="noStrike" dirty="0">
                          <a:solidFill>
                            <a:schemeClr val="tx1">
                              <a:lumMod val="65000"/>
                              <a:lumOff val="35000"/>
                            </a:schemeClr>
                          </a:solidFill>
                          <a:effectLst/>
                          <a:latin typeface="Barlow Medium" charset="0"/>
                          <a:ea typeface="Barlow Medium" charset="0"/>
                          <a:cs typeface="Barlow Medium" charset="0"/>
                        </a:rPr>
                        <a:t>MÉRIDA con futuro innovador</a:t>
                      </a:r>
                    </a:p>
                  </a:txBody>
                  <a:tcPr marL="9525" marR="9525" marT="9525" marB="0" anchor="ctr"/>
                </a:tc>
                <a:tc>
                  <a:txBody>
                    <a:bodyPr/>
                    <a:lstStyle/>
                    <a:p>
                      <a:pPr algn="ctr" fontAlgn="ctr"/>
                      <a:r>
                        <a:rPr lang="es-MX" sz="1800" b="0" i="0" u="none" strike="noStrike" dirty="0">
                          <a:solidFill>
                            <a:schemeClr val="tx1">
                              <a:lumMod val="65000"/>
                              <a:lumOff val="35000"/>
                            </a:schemeClr>
                          </a:solidFill>
                          <a:effectLst/>
                          <a:latin typeface="Barlow Medium" charset="0"/>
                          <a:ea typeface="Barlow Medium" charset="0"/>
                          <a:cs typeface="Barlow Medium" charset="0"/>
                        </a:rPr>
                        <a:t>$</a:t>
                      </a:r>
                      <a:r>
                        <a:rPr lang="es-MX" sz="1800" b="0" i="0" u="none" strike="noStrike" baseline="0" dirty="0">
                          <a:solidFill>
                            <a:schemeClr val="tx1">
                              <a:lumMod val="65000"/>
                              <a:lumOff val="35000"/>
                            </a:schemeClr>
                          </a:solidFill>
                          <a:effectLst/>
                          <a:latin typeface="Barlow Medium" charset="0"/>
                          <a:ea typeface="Barlow Medium" charset="0"/>
                          <a:cs typeface="Barlow Medium" charset="0"/>
                        </a:rPr>
                        <a:t> </a:t>
                      </a:r>
                      <a:r>
                        <a:rPr lang="es-MX" sz="1800" b="0" i="0" u="none" strike="noStrike" dirty="0">
                          <a:solidFill>
                            <a:schemeClr val="tx1">
                              <a:lumMod val="65000"/>
                              <a:lumOff val="35000"/>
                            </a:schemeClr>
                          </a:solidFill>
                          <a:effectLst/>
                          <a:latin typeface="Barlow Medium" charset="0"/>
                          <a:ea typeface="Barlow Medium" charset="0"/>
                          <a:cs typeface="Barlow Medium" charset="0"/>
                        </a:rPr>
                        <a:t>887,931,603.00 </a:t>
                      </a:r>
                    </a:p>
                  </a:txBody>
                  <a:tcPr marL="9525" marR="9525" marT="9525" marB="0" anchor="ctr"/>
                </a:tc>
                <a:extLst>
                  <a:ext uri="{0D108BD9-81ED-4DB2-BD59-A6C34878D82A}">
                    <a16:rowId xmlns:a16="http://schemas.microsoft.com/office/drawing/2014/main" val="10007"/>
                  </a:ext>
                </a:extLst>
              </a:tr>
            </a:tbl>
          </a:graphicData>
        </a:graphic>
      </p:graphicFrame>
      <p:pic>
        <p:nvPicPr>
          <p:cNvPr id="3" name="Imagen 2">
            <a:extLst>
              <a:ext uri="{FF2B5EF4-FFF2-40B4-BE49-F238E27FC236}">
                <a16:creationId xmlns:a16="http://schemas.microsoft.com/office/drawing/2014/main" id="{F798D56A-24AE-2549-98F5-F4ADD0425502}"/>
              </a:ext>
            </a:extLst>
          </p:cNvPr>
          <p:cNvPicPr>
            <a:picLocks noChangeAspect="1"/>
          </p:cNvPicPr>
          <p:nvPr/>
        </p:nvPicPr>
        <p:blipFill>
          <a:blip r:embed="rId2"/>
          <a:stretch>
            <a:fillRect/>
          </a:stretch>
        </p:blipFill>
        <p:spPr>
          <a:xfrm>
            <a:off x="0" y="0"/>
            <a:ext cx="2472837" cy="6858000"/>
          </a:xfrm>
          <a:prstGeom prst="rect">
            <a:avLst/>
          </a:prstGeom>
        </p:spPr>
      </p:pic>
    </p:spTree>
    <p:extLst>
      <p:ext uri="{BB962C8B-B14F-4D97-AF65-F5344CB8AC3E}">
        <p14:creationId xmlns:p14="http://schemas.microsoft.com/office/powerpoint/2010/main" val="2525580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518260757"/>
              </p:ext>
            </p:extLst>
          </p:nvPr>
        </p:nvGraphicFramePr>
        <p:xfrm>
          <a:off x="2817078" y="1866900"/>
          <a:ext cx="5396038" cy="4356022"/>
        </p:xfrm>
        <a:graphic>
          <a:graphicData uri="http://schemas.openxmlformats.org/drawingml/2006/table">
            <a:tbl>
              <a:tblPr>
                <a:tableStyleId>{22838BEF-8BB2-4498-84A7-C5851F593DF1}</a:tableStyleId>
              </a:tblPr>
              <a:tblGrid>
                <a:gridCol w="3186238">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tblGrid>
              <a:tr h="535400">
                <a:tc>
                  <a:txBody>
                    <a:bodyPr/>
                    <a:lstStyle/>
                    <a:p>
                      <a:pPr algn="l" fontAlgn="ctr"/>
                      <a:r>
                        <a:rPr lang="es-MX" sz="2000" u="none" strike="noStrike" kern="1200" dirty="0">
                          <a:solidFill>
                            <a:srgbClr val="0D138F"/>
                          </a:solidFill>
                          <a:effectLst/>
                          <a:latin typeface="Barlow ExtraBold" charset="0"/>
                          <a:ea typeface="Barlow ExtraBold" charset="0"/>
                          <a:cs typeface="Barlow ExtraBold" charset="0"/>
                        </a:rPr>
                        <a:t>¿En qu</a:t>
                      </a:r>
                      <a:r>
                        <a:rPr lang="es-ES_tradnl" sz="2000" u="none" strike="noStrike" kern="1200" dirty="0">
                          <a:solidFill>
                            <a:srgbClr val="0D138F"/>
                          </a:solidFill>
                          <a:effectLst/>
                          <a:latin typeface="Barlow ExtraBold" charset="0"/>
                          <a:ea typeface="Barlow ExtraBold" charset="0"/>
                          <a:cs typeface="Barlow ExtraBold" charset="0"/>
                        </a:rPr>
                        <a:t>é</a:t>
                      </a:r>
                      <a:r>
                        <a:rPr lang="es-MX" sz="2000" u="none" strike="noStrike" kern="1200" dirty="0">
                          <a:solidFill>
                            <a:srgbClr val="0D138F"/>
                          </a:solidFill>
                          <a:effectLst/>
                          <a:latin typeface="Barlow ExtraBold" charset="0"/>
                          <a:ea typeface="Barlow ExtraBold" charset="0"/>
                          <a:cs typeface="Barlow ExtraBold" charset="0"/>
                        </a:rPr>
                        <a:t> se gasta?</a:t>
                      </a:r>
                      <a:endParaRPr lang="es-MX" sz="2000" b="1" i="0" u="none" strike="noStrike" kern="1200" dirty="0">
                        <a:solidFill>
                          <a:srgbClr val="0D138F"/>
                        </a:solidFill>
                        <a:effectLst/>
                        <a:latin typeface="Barlow ExtraBold" charset="0"/>
                        <a:ea typeface="Barlow ExtraBold" charset="0"/>
                        <a:cs typeface="Barlow ExtraBold" charset="0"/>
                      </a:endParaRPr>
                    </a:p>
                  </a:txBody>
                  <a:tcPr marL="0" marR="0" marT="0" marB="0" anchor="ctr"/>
                </a:tc>
                <a:tc>
                  <a:txBody>
                    <a:bodyPr/>
                    <a:lstStyle/>
                    <a:p>
                      <a:pPr algn="ctr" fontAlgn="ctr"/>
                      <a:r>
                        <a:rPr lang="es-MX" sz="2000" u="none" strike="noStrike" kern="1200" dirty="0">
                          <a:solidFill>
                            <a:srgbClr val="0D138F"/>
                          </a:solidFill>
                          <a:effectLst/>
                          <a:latin typeface="Barlow ExtraBold" charset="0"/>
                          <a:ea typeface="Barlow ExtraBold" charset="0"/>
                          <a:cs typeface="Barlow ExtraBold" charset="0"/>
                        </a:rPr>
                        <a:t>Importe</a:t>
                      </a:r>
                      <a:endParaRPr lang="es-MX" sz="2000" b="1" i="0" u="none" strike="noStrike" kern="1200" dirty="0">
                        <a:solidFill>
                          <a:srgbClr val="0D138F"/>
                        </a:solidFill>
                        <a:effectLst/>
                        <a:latin typeface="Barlow ExtraBold" charset="0"/>
                        <a:ea typeface="Barlow ExtraBold" charset="0"/>
                        <a:cs typeface="Barlow ExtraBold" charset="0"/>
                      </a:endParaRPr>
                    </a:p>
                  </a:txBody>
                  <a:tcPr marL="0" marR="0" marT="0" marB="0" anchor="ctr"/>
                </a:tc>
                <a:extLst>
                  <a:ext uri="{0D108BD9-81ED-4DB2-BD59-A6C34878D82A}">
                    <a16:rowId xmlns:a16="http://schemas.microsoft.com/office/drawing/2014/main" val="10000"/>
                  </a:ext>
                </a:extLst>
              </a:tr>
              <a:tr h="278750">
                <a:tc>
                  <a:txBody>
                    <a:bodyPr/>
                    <a:lstStyle/>
                    <a:p>
                      <a:pPr marL="0" algn="l" defTabSz="457200" rtl="0" eaLnBrk="1" fontAlgn="b" latinLnBrk="0" hangingPunct="1"/>
                      <a:r>
                        <a:rPr lang="es-MX" sz="1800" kern="1200" dirty="0">
                          <a:solidFill>
                            <a:srgbClr val="FF2F92"/>
                          </a:solidFill>
                          <a:latin typeface="Barlow ExtraBold" charset="0"/>
                          <a:ea typeface="Barlow ExtraBold" charset="0"/>
                          <a:cs typeface="Barlow ExtraBold" charset="0"/>
                        </a:rPr>
                        <a:t>Total</a:t>
                      </a:r>
                      <a:endParaRPr lang="es-MX" sz="1800" b="0" kern="1200" dirty="0">
                        <a:solidFill>
                          <a:srgbClr val="FF2F92"/>
                        </a:solidFill>
                        <a:latin typeface="Barlow ExtraBold" charset="0"/>
                        <a:ea typeface="Barlow ExtraBold" charset="0"/>
                        <a:cs typeface="Barlow ExtraBold" charset="0"/>
                      </a:endParaRPr>
                    </a:p>
                  </a:txBody>
                  <a:tcPr marL="0" marR="0" marT="0" marB="0"/>
                </a:tc>
                <a:tc>
                  <a:txBody>
                    <a:bodyPr/>
                    <a:lstStyle/>
                    <a:p>
                      <a:pPr marL="0" algn="ctr" defTabSz="457200" rtl="0" eaLnBrk="1" fontAlgn="ctr" latinLnBrk="0" hangingPunct="1"/>
                      <a:r>
                        <a:rPr lang="es-MX" sz="1800" b="0" i="0" kern="1200" dirty="0">
                          <a:solidFill>
                            <a:schemeClr val="tx1">
                              <a:lumMod val="65000"/>
                              <a:lumOff val="35000"/>
                            </a:schemeClr>
                          </a:solidFill>
                          <a:latin typeface="Barlow Medium" charset="0"/>
                          <a:ea typeface="Barlow Medium" charset="0"/>
                          <a:cs typeface="Barlow Medium" charset="0"/>
                        </a:rPr>
                        <a:t>$ 3,317,341,290.00</a:t>
                      </a:r>
                    </a:p>
                  </a:txBody>
                  <a:tcPr marL="0" marR="0" marT="0" marB="0" anchor="ctr"/>
                </a:tc>
                <a:extLst>
                  <a:ext uri="{0D108BD9-81ED-4DB2-BD59-A6C34878D82A}">
                    <a16:rowId xmlns:a16="http://schemas.microsoft.com/office/drawing/2014/main" val="10001"/>
                  </a:ext>
                </a:extLst>
              </a:tr>
              <a:tr h="359068">
                <a:tc>
                  <a:txBody>
                    <a:bodyPr/>
                    <a:lstStyle/>
                    <a:p>
                      <a:pPr algn="l" fontAlgn="ctr"/>
                      <a:r>
                        <a:rPr lang="es-MX" sz="1800" b="0" i="0" u="none" strike="noStrike" kern="1200" dirty="0">
                          <a:solidFill>
                            <a:schemeClr val="tx1">
                              <a:lumMod val="65000"/>
                              <a:lumOff val="35000"/>
                            </a:schemeClr>
                          </a:solidFill>
                          <a:effectLst/>
                          <a:latin typeface="Barlow Medium" charset="0"/>
                          <a:ea typeface="Barlow Medium" charset="0"/>
                          <a:cs typeface="Barlow Medium" charset="0"/>
                        </a:rPr>
                        <a:t>Servicios personales</a:t>
                      </a:r>
                    </a:p>
                  </a:txBody>
                  <a:tcPr marL="0" marR="0" marT="0" marB="0" anchor="ctr"/>
                </a:tc>
                <a:tc>
                  <a:txBody>
                    <a:bodyPr/>
                    <a:lstStyle/>
                    <a:p>
                      <a:pPr marL="0" algn="ctr" defTabSz="457200" rtl="0" eaLnBrk="1" fontAlgn="ctr" latinLnBrk="0" hangingPunct="1"/>
                      <a:r>
                        <a:rPr lang="es-MX" sz="1800" b="0" i="0" u="none" strike="noStrike" kern="1200" dirty="0">
                          <a:solidFill>
                            <a:schemeClr val="tx1">
                              <a:lumMod val="65000"/>
                              <a:lumOff val="35000"/>
                            </a:schemeClr>
                          </a:solidFill>
                          <a:effectLst/>
                          <a:latin typeface="Barlow Medium" charset="0"/>
                          <a:ea typeface="Barlow Medium" charset="0"/>
                          <a:cs typeface="Barlow Medium" charset="0"/>
                        </a:rPr>
                        <a:t>$</a:t>
                      </a:r>
                      <a:r>
                        <a:rPr lang="es-MX" sz="1800" b="0" i="0" u="none" strike="noStrike" kern="1200" baseline="0" dirty="0">
                          <a:solidFill>
                            <a:schemeClr val="tx1">
                              <a:lumMod val="65000"/>
                              <a:lumOff val="35000"/>
                            </a:schemeClr>
                          </a:solidFill>
                          <a:effectLst/>
                          <a:latin typeface="Barlow Medium" charset="0"/>
                          <a:ea typeface="Barlow Medium" charset="0"/>
                          <a:cs typeface="Barlow Medium" charset="0"/>
                        </a:rPr>
                        <a:t> </a:t>
                      </a:r>
                      <a:r>
                        <a:rPr lang="es-MX" sz="1800" b="0" i="0" u="none" strike="noStrike" kern="1200" dirty="0">
                          <a:solidFill>
                            <a:schemeClr val="tx1">
                              <a:lumMod val="65000"/>
                              <a:lumOff val="35000"/>
                            </a:schemeClr>
                          </a:solidFill>
                          <a:effectLst/>
                          <a:latin typeface="Barlow Medium" charset="0"/>
                          <a:ea typeface="Barlow Medium" charset="0"/>
                          <a:cs typeface="Barlow Medium" charset="0"/>
                        </a:rPr>
                        <a:t>1,157,829,747.00</a:t>
                      </a:r>
                    </a:p>
                  </a:txBody>
                  <a:tcPr marL="0" marR="0" marT="0" marB="0" anchor="ctr"/>
                </a:tc>
                <a:extLst>
                  <a:ext uri="{0D108BD9-81ED-4DB2-BD59-A6C34878D82A}">
                    <a16:rowId xmlns:a16="http://schemas.microsoft.com/office/drawing/2014/main" val="10002"/>
                  </a:ext>
                </a:extLst>
              </a:tr>
              <a:tr h="386982">
                <a:tc>
                  <a:txBody>
                    <a:bodyPr/>
                    <a:lstStyle/>
                    <a:p>
                      <a:pPr algn="l" fontAlgn="ctr"/>
                      <a:r>
                        <a:rPr lang="es-MX" sz="1800" b="0" i="0" u="none" strike="noStrike" kern="1200" dirty="0">
                          <a:solidFill>
                            <a:schemeClr val="tx1">
                              <a:lumMod val="65000"/>
                              <a:lumOff val="35000"/>
                            </a:schemeClr>
                          </a:solidFill>
                          <a:effectLst/>
                          <a:latin typeface="Barlow Medium" charset="0"/>
                          <a:ea typeface="Barlow Medium" charset="0"/>
                          <a:cs typeface="Barlow Medium" charset="0"/>
                        </a:rPr>
                        <a:t>Materiales y suministros</a:t>
                      </a:r>
                    </a:p>
                  </a:txBody>
                  <a:tcPr marL="0" marR="0" marT="0" marB="0" anchor="ctr"/>
                </a:tc>
                <a:tc>
                  <a:txBody>
                    <a:bodyPr/>
                    <a:lstStyle/>
                    <a:p>
                      <a:pPr marL="0" algn="ctr" defTabSz="457200" rtl="0" eaLnBrk="1" fontAlgn="ctr" latinLnBrk="0" hangingPunct="1"/>
                      <a:r>
                        <a:rPr lang="es-MX" sz="1800" b="0" i="0" u="none" strike="noStrike" kern="1200" dirty="0">
                          <a:solidFill>
                            <a:schemeClr val="tx1">
                              <a:lumMod val="65000"/>
                              <a:lumOff val="35000"/>
                            </a:schemeClr>
                          </a:solidFill>
                          <a:effectLst/>
                          <a:latin typeface="Barlow Medium" charset="0"/>
                          <a:ea typeface="Barlow Medium" charset="0"/>
                          <a:cs typeface="Barlow Medium" charset="0"/>
                        </a:rPr>
                        <a:t>$ 194,125,543.00</a:t>
                      </a:r>
                    </a:p>
                  </a:txBody>
                  <a:tcPr marL="0" marR="0" marT="0" marB="0" anchor="ctr"/>
                </a:tc>
                <a:extLst>
                  <a:ext uri="{0D108BD9-81ED-4DB2-BD59-A6C34878D82A}">
                    <a16:rowId xmlns:a16="http://schemas.microsoft.com/office/drawing/2014/main" val="10003"/>
                  </a:ext>
                </a:extLst>
              </a:tr>
              <a:tr h="389496">
                <a:tc>
                  <a:txBody>
                    <a:bodyPr/>
                    <a:lstStyle/>
                    <a:p>
                      <a:pPr algn="l" fontAlgn="ctr"/>
                      <a:r>
                        <a:rPr lang="es-MX" sz="1800" b="0" i="0" u="none" strike="noStrike" kern="1200" dirty="0">
                          <a:solidFill>
                            <a:schemeClr val="tx1">
                              <a:lumMod val="65000"/>
                              <a:lumOff val="35000"/>
                            </a:schemeClr>
                          </a:solidFill>
                          <a:effectLst/>
                          <a:latin typeface="Barlow Medium" charset="0"/>
                          <a:ea typeface="Barlow Medium" charset="0"/>
                          <a:cs typeface="Barlow Medium" charset="0"/>
                        </a:rPr>
                        <a:t>Servicios generales</a:t>
                      </a:r>
                    </a:p>
                  </a:txBody>
                  <a:tcPr marL="0" marR="0" marT="0" marB="0" anchor="ctr"/>
                </a:tc>
                <a:tc>
                  <a:txBody>
                    <a:bodyPr/>
                    <a:lstStyle/>
                    <a:p>
                      <a:pPr marL="0" algn="ctr" defTabSz="457200" rtl="0" eaLnBrk="1" fontAlgn="ctr" latinLnBrk="0" hangingPunct="1"/>
                      <a:r>
                        <a:rPr lang="es-MX" sz="1800" b="0" i="0" u="none" strike="noStrike" kern="1200" dirty="0">
                          <a:solidFill>
                            <a:schemeClr val="tx1">
                              <a:lumMod val="65000"/>
                              <a:lumOff val="35000"/>
                            </a:schemeClr>
                          </a:solidFill>
                          <a:effectLst/>
                          <a:latin typeface="Barlow Medium" charset="0"/>
                          <a:ea typeface="Barlow Medium" charset="0"/>
                          <a:cs typeface="Barlow Medium" charset="0"/>
                        </a:rPr>
                        <a:t>$ 868,656,789.00</a:t>
                      </a:r>
                    </a:p>
                  </a:txBody>
                  <a:tcPr marL="0" marR="0" marT="0" marB="0" anchor="ctr"/>
                </a:tc>
                <a:extLst>
                  <a:ext uri="{0D108BD9-81ED-4DB2-BD59-A6C34878D82A}">
                    <a16:rowId xmlns:a16="http://schemas.microsoft.com/office/drawing/2014/main" val="10004"/>
                  </a:ext>
                </a:extLst>
              </a:tr>
              <a:tr h="557500">
                <a:tc>
                  <a:txBody>
                    <a:bodyPr/>
                    <a:lstStyle/>
                    <a:p>
                      <a:pPr algn="l" fontAlgn="ctr"/>
                      <a:r>
                        <a:rPr lang="es-MX" sz="1800" b="0" i="0" u="none" strike="noStrike" kern="1200" dirty="0">
                          <a:solidFill>
                            <a:schemeClr val="tx1">
                              <a:lumMod val="65000"/>
                              <a:lumOff val="35000"/>
                            </a:schemeClr>
                          </a:solidFill>
                          <a:effectLst/>
                          <a:latin typeface="Barlow Medium" charset="0"/>
                          <a:ea typeface="Barlow Medium" charset="0"/>
                          <a:cs typeface="Barlow Medium" charset="0"/>
                        </a:rPr>
                        <a:t>Transferencias, asignaciones, subsidios y otras ayudas</a:t>
                      </a:r>
                    </a:p>
                  </a:txBody>
                  <a:tcPr marL="0" marR="0" marT="0" marB="0" anchor="ctr"/>
                </a:tc>
                <a:tc>
                  <a:txBody>
                    <a:bodyPr/>
                    <a:lstStyle/>
                    <a:p>
                      <a:pPr marL="0" algn="ctr" defTabSz="457200" rtl="0" eaLnBrk="1" fontAlgn="ctr" latinLnBrk="0" hangingPunct="1"/>
                      <a:r>
                        <a:rPr lang="es-MX" sz="1800" b="0" i="0" u="none" strike="noStrike" kern="1200" dirty="0">
                          <a:solidFill>
                            <a:schemeClr val="tx1">
                              <a:lumMod val="65000"/>
                              <a:lumOff val="35000"/>
                            </a:schemeClr>
                          </a:solidFill>
                          <a:effectLst/>
                          <a:latin typeface="Barlow Medium" charset="0"/>
                          <a:ea typeface="Barlow Medium" charset="0"/>
                          <a:cs typeface="Barlow Medium" charset="0"/>
                        </a:rPr>
                        <a:t>$ 562,323,419.00</a:t>
                      </a:r>
                    </a:p>
                  </a:txBody>
                  <a:tcPr marL="0" marR="0" marT="0" marB="0" anchor="ctr"/>
                </a:tc>
                <a:extLst>
                  <a:ext uri="{0D108BD9-81ED-4DB2-BD59-A6C34878D82A}">
                    <a16:rowId xmlns:a16="http://schemas.microsoft.com/office/drawing/2014/main" val="10005"/>
                  </a:ext>
                </a:extLst>
              </a:tr>
              <a:tr h="492786">
                <a:tc>
                  <a:txBody>
                    <a:bodyPr/>
                    <a:lstStyle/>
                    <a:p>
                      <a:pPr algn="l" fontAlgn="ctr"/>
                      <a:r>
                        <a:rPr lang="es-MX" sz="1800" b="0" i="0" u="none" strike="noStrike" kern="1200" dirty="0">
                          <a:solidFill>
                            <a:schemeClr val="tx1">
                              <a:lumMod val="65000"/>
                              <a:lumOff val="35000"/>
                            </a:schemeClr>
                          </a:solidFill>
                          <a:effectLst/>
                          <a:latin typeface="Barlow Medium" charset="0"/>
                          <a:ea typeface="Barlow Medium" charset="0"/>
                          <a:cs typeface="Barlow Medium" charset="0"/>
                        </a:rPr>
                        <a:t>Bienes muebles, inmuebles e intangibles</a:t>
                      </a:r>
                    </a:p>
                  </a:txBody>
                  <a:tcPr marL="0" marR="0" marT="0" marB="0" anchor="ctr"/>
                </a:tc>
                <a:tc>
                  <a:txBody>
                    <a:bodyPr/>
                    <a:lstStyle/>
                    <a:p>
                      <a:pPr marL="0" algn="ctr" defTabSz="457200" rtl="0" eaLnBrk="1" fontAlgn="ctr" latinLnBrk="0" hangingPunct="1"/>
                      <a:r>
                        <a:rPr lang="es-MX" sz="1800" b="0" i="0" u="none" strike="noStrike" kern="1200" dirty="0">
                          <a:solidFill>
                            <a:schemeClr val="tx1">
                              <a:lumMod val="65000"/>
                              <a:lumOff val="35000"/>
                            </a:schemeClr>
                          </a:solidFill>
                          <a:effectLst/>
                          <a:latin typeface="Barlow Medium" charset="0"/>
                          <a:ea typeface="Barlow Medium" charset="0"/>
                          <a:cs typeface="Barlow Medium" charset="0"/>
                        </a:rPr>
                        <a:t>$ 41,097,778.00</a:t>
                      </a:r>
                    </a:p>
                  </a:txBody>
                  <a:tcPr marL="0" marR="0" marT="0" marB="0" anchor="ctr"/>
                </a:tc>
                <a:extLst>
                  <a:ext uri="{0D108BD9-81ED-4DB2-BD59-A6C34878D82A}">
                    <a16:rowId xmlns:a16="http://schemas.microsoft.com/office/drawing/2014/main" val="10006"/>
                  </a:ext>
                </a:extLst>
              </a:tr>
              <a:tr h="382136">
                <a:tc>
                  <a:txBody>
                    <a:bodyPr/>
                    <a:lstStyle/>
                    <a:p>
                      <a:pPr algn="l" fontAlgn="ctr"/>
                      <a:r>
                        <a:rPr lang="es-MX" sz="1800" b="0" i="0" u="none" strike="noStrike" kern="1200" dirty="0">
                          <a:solidFill>
                            <a:schemeClr val="tx1">
                              <a:lumMod val="65000"/>
                              <a:lumOff val="35000"/>
                            </a:schemeClr>
                          </a:solidFill>
                          <a:effectLst/>
                          <a:latin typeface="Barlow Medium" charset="0"/>
                          <a:ea typeface="Barlow Medium" charset="0"/>
                          <a:cs typeface="Barlow Medium" charset="0"/>
                        </a:rPr>
                        <a:t>Inversión pública</a:t>
                      </a:r>
                    </a:p>
                  </a:txBody>
                  <a:tcPr marL="0" marR="0" marT="0" marB="0" anchor="ctr"/>
                </a:tc>
                <a:tc>
                  <a:txBody>
                    <a:bodyPr/>
                    <a:lstStyle/>
                    <a:p>
                      <a:pPr marL="0" algn="ctr" defTabSz="457200" rtl="0" eaLnBrk="1" fontAlgn="ctr" latinLnBrk="0" hangingPunct="1"/>
                      <a:r>
                        <a:rPr lang="es-MX" sz="1800" b="0" i="0" u="none" strike="noStrike" kern="1200" dirty="0">
                          <a:solidFill>
                            <a:schemeClr val="tx1">
                              <a:lumMod val="65000"/>
                              <a:lumOff val="35000"/>
                            </a:schemeClr>
                          </a:solidFill>
                          <a:effectLst/>
                          <a:latin typeface="Barlow Medium" charset="0"/>
                          <a:ea typeface="Barlow Medium" charset="0"/>
                          <a:cs typeface="Barlow Medium" charset="0"/>
                        </a:rPr>
                        <a:t>$ 388,272,003.00</a:t>
                      </a:r>
                    </a:p>
                  </a:txBody>
                  <a:tcPr marL="0" marR="0" marT="0" marB="0" anchor="ctr"/>
                </a:tc>
                <a:extLst>
                  <a:ext uri="{0D108BD9-81ED-4DB2-BD59-A6C34878D82A}">
                    <a16:rowId xmlns:a16="http://schemas.microsoft.com/office/drawing/2014/main" val="10007"/>
                  </a:ext>
                </a:extLst>
              </a:tr>
              <a:tr h="492786">
                <a:tc>
                  <a:txBody>
                    <a:bodyPr/>
                    <a:lstStyle/>
                    <a:p>
                      <a:pPr algn="l" fontAlgn="ctr"/>
                      <a:r>
                        <a:rPr lang="es-MX" sz="1800" b="0" i="0" u="none" strike="noStrike" kern="1200" dirty="0">
                          <a:solidFill>
                            <a:schemeClr val="tx1">
                              <a:lumMod val="65000"/>
                              <a:lumOff val="35000"/>
                            </a:schemeClr>
                          </a:solidFill>
                          <a:effectLst/>
                          <a:latin typeface="Barlow Medium" charset="0"/>
                          <a:ea typeface="Barlow Medium" charset="0"/>
                          <a:cs typeface="Barlow Medium" charset="0"/>
                        </a:rPr>
                        <a:t>Inversiones financieras y otras provisiones</a:t>
                      </a:r>
                    </a:p>
                  </a:txBody>
                  <a:tcPr marL="0" marR="0" marT="0" marB="0" anchor="ctr"/>
                </a:tc>
                <a:tc>
                  <a:txBody>
                    <a:bodyPr/>
                    <a:lstStyle/>
                    <a:p>
                      <a:pPr marL="0" algn="ctr" defTabSz="457200" rtl="0" eaLnBrk="1" fontAlgn="ctr" latinLnBrk="0" hangingPunct="1"/>
                      <a:r>
                        <a:rPr lang="es-MX" sz="1800" b="0" i="0" u="none" strike="noStrike" kern="1200" dirty="0">
                          <a:solidFill>
                            <a:schemeClr val="tx1">
                              <a:lumMod val="65000"/>
                              <a:lumOff val="35000"/>
                            </a:schemeClr>
                          </a:solidFill>
                          <a:effectLst/>
                          <a:latin typeface="Barlow Medium" charset="0"/>
                          <a:ea typeface="Barlow Medium" charset="0"/>
                          <a:cs typeface="Barlow Medium" charset="0"/>
                        </a:rPr>
                        <a:t>$ 105,036,011.00</a:t>
                      </a:r>
                    </a:p>
                  </a:txBody>
                  <a:tcPr marL="0" marR="0" marT="0" marB="0" anchor="ctr"/>
                </a:tc>
                <a:extLst>
                  <a:ext uri="{0D108BD9-81ED-4DB2-BD59-A6C34878D82A}">
                    <a16:rowId xmlns:a16="http://schemas.microsoft.com/office/drawing/2014/main" val="10008"/>
                  </a:ext>
                </a:extLst>
              </a:tr>
              <a:tr h="369410">
                <a:tc>
                  <a:txBody>
                    <a:bodyPr/>
                    <a:lstStyle/>
                    <a:p>
                      <a:pPr algn="l" fontAlgn="ctr"/>
                      <a:r>
                        <a:rPr lang="es-MX" sz="1800" b="0" i="0" u="none" strike="noStrike" kern="1200" dirty="0">
                          <a:solidFill>
                            <a:schemeClr val="tx1">
                              <a:lumMod val="65000"/>
                              <a:lumOff val="35000"/>
                            </a:schemeClr>
                          </a:solidFill>
                          <a:effectLst/>
                          <a:latin typeface="Barlow Medium" charset="0"/>
                          <a:ea typeface="Barlow Medium" charset="0"/>
                          <a:cs typeface="Barlow Medium" charset="0"/>
                        </a:rPr>
                        <a:t>Deuda pública</a:t>
                      </a:r>
                    </a:p>
                  </a:txBody>
                  <a:tcPr marL="0" marR="0" marT="0" marB="0" anchor="ctr"/>
                </a:tc>
                <a:tc>
                  <a:txBody>
                    <a:bodyPr/>
                    <a:lstStyle/>
                    <a:p>
                      <a:pPr marL="0" algn="ctr" defTabSz="457200" rtl="0" eaLnBrk="1" fontAlgn="ctr" latinLnBrk="0" hangingPunct="1"/>
                      <a:r>
                        <a:rPr lang="es-MX" sz="1800" b="0" i="0" u="none" strike="noStrike" kern="1200" dirty="0">
                          <a:solidFill>
                            <a:schemeClr val="tx1">
                              <a:lumMod val="65000"/>
                              <a:lumOff val="35000"/>
                            </a:schemeClr>
                          </a:solidFill>
                          <a:effectLst/>
                          <a:latin typeface="Barlow Medium" charset="0"/>
                          <a:ea typeface="Barlow Medium" charset="0"/>
                          <a:cs typeface="Barlow Medium" charset="0"/>
                        </a:rPr>
                        <a:t>0.00</a:t>
                      </a:r>
                    </a:p>
                  </a:txBody>
                  <a:tcPr marL="0" marR="0" marT="0" marB="0" anchor="ctr"/>
                </a:tc>
                <a:extLst>
                  <a:ext uri="{0D108BD9-81ED-4DB2-BD59-A6C34878D82A}">
                    <a16:rowId xmlns:a16="http://schemas.microsoft.com/office/drawing/2014/main" val="10009"/>
                  </a:ext>
                </a:extLst>
              </a:tr>
            </a:tbl>
          </a:graphicData>
        </a:graphic>
      </p:graphicFrame>
      <p:pic>
        <p:nvPicPr>
          <p:cNvPr id="7" name="Imagen 6">
            <a:extLst>
              <a:ext uri="{FF2B5EF4-FFF2-40B4-BE49-F238E27FC236}">
                <a16:creationId xmlns:a16="http://schemas.microsoft.com/office/drawing/2014/main" id="{9DA14474-C42F-3449-ADF5-8E03DCC4FFF8}"/>
              </a:ext>
            </a:extLst>
          </p:cNvPr>
          <p:cNvPicPr>
            <a:picLocks noChangeAspect="1"/>
          </p:cNvPicPr>
          <p:nvPr/>
        </p:nvPicPr>
        <p:blipFill>
          <a:blip r:embed="rId2"/>
          <a:stretch>
            <a:fillRect/>
          </a:stretch>
        </p:blipFill>
        <p:spPr>
          <a:xfrm>
            <a:off x="0" y="0"/>
            <a:ext cx="2484065" cy="6858000"/>
          </a:xfrm>
          <a:prstGeom prst="rect">
            <a:avLst/>
          </a:prstGeom>
        </p:spPr>
      </p:pic>
    </p:spTree>
    <p:extLst>
      <p:ext uri="{BB962C8B-B14F-4D97-AF65-F5344CB8AC3E}">
        <p14:creationId xmlns:p14="http://schemas.microsoft.com/office/powerpoint/2010/main" val="2247515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419914800"/>
              </p:ext>
            </p:extLst>
          </p:nvPr>
        </p:nvGraphicFramePr>
        <p:xfrm>
          <a:off x="2832230" y="2576296"/>
          <a:ext cx="6045070" cy="3133346"/>
        </p:xfrm>
        <a:graphic>
          <a:graphicData uri="http://schemas.openxmlformats.org/drawingml/2006/table">
            <a:tbl>
              <a:tblPr>
                <a:tableStyleId>{22838BEF-8BB2-4498-84A7-C5851F593DF1}</a:tableStyleId>
              </a:tblPr>
              <a:tblGrid>
                <a:gridCol w="3768062">
                  <a:extLst>
                    <a:ext uri="{9D8B030D-6E8A-4147-A177-3AD203B41FA5}">
                      <a16:colId xmlns:a16="http://schemas.microsoft.com/office/drawing/2014/main" val="20000"/>
                    </a:ext>
                  </a:extLst>
                </a:gridCol>
                <a:gridCol w="2277008">
                  <a:extLst>
                    <a:ext uri="{9D8B030D-6E8A-4147-A177-3AD203B41FA5}">
                      <a16:colId xmlns:a16="http://schemas.microsoft.com/office/drawing/2014/main" val="20001"/>
                    </a:ext>
                  </a:extLst>
                </a:gridCol>
              </a:tblGrid>
              <a:tr h="364784">
                <a:tc gridSpan="2">
                  <a:txBody>
                    <a:bodyPr/>
                    <a:lstStyle/>
                    <a:p>
                      <a:pPr algn="l" fontAlgn="ctr"/>
                      <a:r>
                        <a:rPr lang="es-MX" sz="2000" b="1" u="none" strike="noStrike" dirty="0">
                          <a:solidFill>
                            <a:srgbClr val="0D138F"/>
                          </a:solidFill>
                          <a:effectLst/>
                          <a:latin typeface="Barlow ExtraBold" charset="0"/>
                          <a:ea typeface="Barlow ExtraBold" charset="0"/>
                          <a:cs typeface="Barlow ExtraBold" charset="0"/>
                        </a:rPr>
                        <a:t>Presupuesto de Egresos para el Ejercicio Fiscal 2019</a:t>
                      </a:r>
                      <a:endParaRPr lang="es-MX" sz="2000" b="1" i="0" u="none" strike="noStrike" dirty="0">
                        <a:solidFill>
                          <a:srgbClr val="0D138F"/>
                        </a:solidFill>
                        <a:effectLst/>
                        <a:latin typeface="Barlow ExtraBold" charset="0"/>
                        <a:ea typeface="Barlow ExtraBold" charset="0"/>
                        <a:cs typeface="Barlow ExtraBold" charset="0"/>
                      </a:endParaRPr>
                    </a:p>
                  </a:txBody>
                  <a:tcPr marL="0" marR="0" marT="0" marB="0" anchor="ctr"/>
                </a:tc>
                <a:tc hMerge="1">
                  <a:txBody>
                    <a:bodyPr/>
                    <a:lstStyle/>
                    <a:p>
                      <a:endParaRPr lang="es-MX"/>
                    </a:p>
                  </a:txBody>
                  <a:tcPr/>
                </a:tc>
                <a:extLst>
                  <a:ext uri="{0D108BD9-81ED-4DB2-BD59-A6C34878D82A}">
                    <a16:rowId xmlns:a16="http://schemas.microsoft.com/office/drawing/2014/main" val="10000"/>
                  </a:ext>
                </a:extLst>
              </a:tr>
              <a:tr h="376184">
                <a:tc>
                  <a:txBody>
                    <a:bodyPr/>
                    <a:lstStyle/>
                    <a:p>
                      <a:pPr algn="l" fontAlgn="ctr"/>
                      <a:r>
                        <a:rPr lang="es-MX" sz="1800" b="1" i="0" u="none" strike="noStrike" dirty="0">
                          <a:solidFill>
                            <a:srgbClr val="FF2F92"/>
                          </a:solidFill>
                          <a:effectLst/>
                          <a:latin typeface="Barlow" charset="0"/>
                          <a:ea typeface="Barlow" charset="0"/>
                          <a:cs typeface="Barlow" charset="0"/>
                        </a:rPr>
                        <a:t>Clasificador Funcional del Gasto</a:t>
                      </a:r>
                    </a:p>
                  </a:txBody>
                  <a:tcPr marL="0" marR="0" marT="0" marB="0" anchor="ctr"/>
                </a:tc>
                <a:tc>
                  <a:txBody>
                    <a:bodyPr/>
                    <a:lstStyle/>
                    <a:p>
                      <a:pPr algn="ctr" fontAlgn="ctr"/>
                      <a:r>
                        <a:rPr lang="es-MX" sz="1800" b="1" i="0" u="none" strike="noStrike" dirty="0">
                          <a:solidFill>
                            <a:schemeClr val="tx1">
                              <a:lumMod val="65000"/>
                              <a:lumOff val="35000"/>
                            </a:schemeClr>
                          </a:solidFill>
                          <a:effectLst/>
                          <a:latin typeface="Barlow" charset="0"/>
                          <a:ea typeface="Barlow" charset="0"/>
                          <a:cs typeface="Barlow" charset="0"/>
                        </a:rPr>
                        <a:t> Importe </a:t>
                      </a:r>
                    </a:p>
                  </a:txBody>
                  <a:tcPr marL="0" marR="0" marT="0" marB="0" anchor="ctr"/>
                </a:tc>
                <a:extLst>
                  <a:ext uri="{0D108BD9-81ED-4DB2-BD59-A6C34878D82A}">
                    <a16:rowId xmlns:a16="http://schemas.microsoft.com/office/drawing/2014/main" val="10001"/>
                  </a:ext>
                </a:extLst>
              </a:tr>
              <a:tr h="376184">
                <a:tc>
                  <a:txBody>
                    <a:bodyPr/>
                    <a:lstStyle/>
                    <a:p>
                      <a:pPr algn="l" fontAlgn="b"/>
                      <a:r>
                        <a:rPr lang="es-MX" sz="1800" b="1" i="0" kern="1200" dirty="0">
                          <a:solidFill>
                            <a:schemeClr val="tx1">
                              <a:lumMod val="65000"/>
                              <a:lumOff val="35000"/>
                            </a:schemeClr>
                          </a:solidFill>
                          <a:latin typeface="Barlow Medium" charset="0"/>
                          <a:ea typeface="Barlow Medium" charset="0"/>
                          <a:cs typeface="Barlow Medium" charset="0"/>
                        </a:rPr>
                        <a:t>Total</a:t>
                      </a:r>
                    </a:p>
                  </a:txBody>
                  <a:tcPr marL="0" marR="0" marT="0" marB="0" anchor="ctr"/>
                </a:tc>
                <a:tc>
                  <a:txBody>
                    <a:bodyPr/>
                    <a:lstStyle/>
                    <a:p>
                      <a:pPr algn="ctr" fontAlgn="ctr"/>
                      <a:r>
                        <a:rPr lang="es-MX" sz="1800" b="0" i="0" kern="1200" dirty="0">
                          <a:solidFill>
                            <a:schemeClr val="tx1">
                              <a:lumMod val="65000"/>
                              <a:lumOff val="35000"/>
                            </a:schemeClr>
                          </a:solidFill>
                          <a:latin typeface="Barlow Medium" charset="0"/>
                          <a:ea typeface="Barlow Medium" charset="0"/>
                          <a:cs typeface="Barlow Medium" charset="0"/>
                        </a:rPr>
                        <a:t>$ 3,317,341,290.00</a:t>
                      </a:r>
                      <a:r>
                        <a:rPr lang="es-MX" sz="1800" b="0" i="0" u="none" strike="noStrike" dirty="0">
                          <a:solidFill>
                            <a:schemeClr val="tx1">
                              <a:lumMod val="65000"/>
                              <a:lumOff val="35000"/>
                            </a:schemeClr>
                          </a:solidFill>
                          <a:effectLst/>
                          <a:latin typeface="Barlow Medium" charset="0"/>
                          <a:ea typeface="Barlow Medium" charset="0"/>
                          <a:cs typeface="Barlow Medium" charset="0"/>
                        </a:rPr>
                        <a:t> </a:t>
                      </a:r>
                    </a:p>
                  </a:txBody>
                  <a:tcPr marL="0" marR="0" marT="0" marB="0" anchor="ctr"/>
                </a:tc>
                <a:extLst>
                  <a:ext uri="{0D108BD9-81ED-4DB2-BD59-A6C34878D82A}">
                    <a16:rowId xmlns:a16="http://schemas.microsoft.com/office/drawing/2014/main" val="10002"/>
                  </a:ext>
                </a:extLst>
              </a:tr>
              <a:tr h="459452">
                <a:tc>
                  <a:txBody>
                    <a:bodyPr/>
                    <a:lstStyle/>
                    <a:p>
                      <a:pPr algn="l" fontAlgn="ctr"/>
                      <a:r>
                        <a:rPr lang="es-MX" sz="1800" b="0" i="0" u="none" strike="noStrike" dirty="0">
                          <a:solidFill>
                            <a:schemeClr val="tx1">
                              <a:lumMod val="65000"/>
                              <a:lumOff val="35000"/>
                            </a:schemeClr>
                          </a:solidFill>
                          <a:effectLst/>
                          <a:latin typeface="Barlow Medium" charset="0"/>
                          <a:ea typeface="Barlow Medium" charset="0"/>
                          <a:cs typeface="Barlow Medium" charset="0"/>
                        </a:rPr>
                        <a:t>Gobierno</a:t>
                      </a:r>
                    </a:p>
                  </a:txBody>
                  <a:tcPr marL="0" marR="0" marT="0" marB="0" anchor="ctr"/>
                </a:tc>
                <a:tc>
                  <a:txBody>
                    <a:bodyPr/>
                    <a:lstStyle/>
                    <a:p>
                      <a:pPr algn="ctr" fontAlgn="ctr"/>
                      <a:r>
                        <a:rPr lang="es-MX" sz="1800" b="0" i="0" u="none" strike="noStrike" dirty="0">
                          <a:solidFill>
                            <a:schemeClr val="tx1">
                              <a:lumMod val="65000"/>
                              <a:lumOff val="35000"/>
                            </a:schemeClr>
                          </a:solidFill>
                          <a:effectLst/>
                          <a:latin typeface="Barlow Medium" charset="0"/>
                          <a:ea typeface="Barlow Medium" charset="0"/>
                          <a:cs typeface="Barlow Medium" charset="0"/>
                        </a:rPr>
                        <a:t>$ 1,121,151,424.00 </a:t>
                      </a:r>
                    </a:p>
                  </a:txBody>
                  <a:tcPr marL="0" marR="0" marT="0" marB="0" anchor="ctr"/>
                </a:tc>
                <a:extLst>
                  <a:ext uri="{0D108BD9-81ED-4DB2-BD59-A6C34878D82A}">
                    <a16:rowId xmlns:a16="http://schemas.microsoft.com/office/drawing/2014/main" val="10003"/>
                  </a:ext>
                </a:extLst>
              </a:tr>
              <a:tr h="472324">
                <a:tc>
                  <a:txBody>
                    <a:bodyPr/>
                    <a:lstStyle/>
                    <a:p>
                      <a:pPr algn="l" fontAlgn="ctr"/>
                      <a:r>
                        <a:rPr lang="es-MX" sz="1800" b="0" i="0" u="none" strike="noStrike" dirty="0">
                          <a:solidFill>
                            <a:schemeClr val="tx1">
                              <a:lumMod val="65000"/>
                              <a:lumOff val="35000"/>
                            </a:schemeClr>
                          </a:solidFill>
                          <a:effectLst/>
                          <a:latin typeface="Barlow Medium" charset="0"/>
                          <a:ea typeface="Barlow Medium" charset="0"/>
                          <a:cs typeface="Barlow Medium" charset="0"/>
                        </a:rPr>
                        <a:t>Desarrollo Social</a:t>
                      </a:r>
                    </a:p>
                  </a:txBody>
                  <a:tcPr marL="0" marR="0" marT="0" marB="0" anchor="ctr"/>
                </a:tc>
                <a:tc>
                  <a:txBody>
                    <a:bodyPr/>
                    <a:lstStyle/>
                    <a:p>
                      <a:pPr algn="ctr" fontAlgn="ctr"/>
                      <a:r>
                        <a:rPr lang="es-MX" sz="1800" b="0" i="0" u="none" strike="noStrike" dirty="0">
                          <a:solidFill>
                            <a:schemeClr val="tx1">
                              <a:lumMod val="65000"/>
                              <a:lumOff val="35000"/>
                            </a:schemeClr>
                          </a:solidFill>
                          <a:effectLst/>
                          <a:latin typeface="Barlow Medium" charset="0"/>
                          <a:ea typeface="Barlow Medium" charset="0"/>
                          <a:cs typeface="Barlow Medium" charset="0"/>
                        </a:rPr>
                        <a:t>$ 2,089,510,393.00 </a:t>
                      </a:r>
                    </a:p>
                  </a:txBody>
                  <a:tcPr marL="0" marR="0" marT="0" marB="0" anchor="ctr"/>
                </a:tc>
                <a:extLst>
                  <a:ext uri="{0D108BD9-81ED-4DB2-BD59-A6C34878D82A}">
                    <a16:rowId xmlns:a16="http://schemas.microsoft.com/office/drawing/2014/main" val="10004"/>
                  </a:ext>
                </a:extLst>
              </a:tr>
              <a:tr h="535778">
                <a:tc>
                  <a:txBody>
                    <a:bodyPr/>
                    <a:lstStyle/>
                    <a:p>
                      <a:pPr algn="l" fontAlgn="ctr"/>
                      <a:r>
                        <a:rPr lang="es-MX" sz="1800" b="0" i="0" u="none" strike="noStrike" dirty="0">
                          <a:solidFill>
                            <a:schemeClr val="tx1">
                              <a:lumMod val="65000"/>
                              <a:lumOff val="35000"/>
                            </a:schemeClr>
                          </a:solidFill>
                          <a:effectLst/>
                          <a:latin typeface="Barlow Medium" charset="0"/>
                          <a:ea typeface="Barlow Medium" charset="0"/>
                          <a:cs typeface="Barlow Medium" charset="0"/>
                        </a:rPr>
                        <a:t>Desarrollo Económico</a:t>
                      </a:r>
                    </a:p>
                  </a:txBody>
                  <a:tcPr marL="0" marR="0" marT="0" marB="0" anchor="ctr"/>
                </a:tc>
                <a:tc>
                  <a:txBody>
                    <a:bodyPr/>
                    <a:lstStyle/>
                    <a:p>
                      <a:pPr algn="ctr" fontAlgn="ctr"/>
                      <a:r>
                        <a:rPr lang="es-MX" sz="1800" b="0" i="0" u="none" strike="noStrike" dirty="0">
                          <a:solidFill>
                            <a:schemeClr val="tx1">
                              <a:lumMod val="65000"/>
                              <a:lumOff val="35000"/>
                            </a:schemeClr>
                          </a:solidFill>
                          <a:effectLst/>
                          <a:latin typeface="Barlow Medium" charset="0"/>
                          <a:ea typeface="Barlow Medium" charset="0"/>
                          <a:cs typeface="Barlow Medium" charset="0"/>
                        </a:rPr>
                        <a:t>$ 105,729,956.00 </a:t>
                      </a:r>
                    </a:p>
                  </a:txBody>
                  <a:tcPr marL="0" marR="0" marT="0" marB="0" anchor="ctr"/>
                </a:tc>
                <a:extLst>
                  <a:ext uri="{0D108BD9-81ED-4DB2-BD59-A6C34878D82A}">
                    <a16:rowId xmlns:a16="http://schemas.microsoft.com/office/drawing/2014/main" val="10005"/>
                  </a:ext>
                </a:extLst>
              </a:tr>
              <a:tr h="484942">
                <a:tc>
                  <a:txBody>
                    <a:bodyPr/>
                    <a:lstStyle/>
                    <a:p>
                      <a:pPr algn="l" fontAlgn="ctr"/>
                      <a:r>
                        <a:rPr lang="es-MX" sz="1800" b="0" i="0" u="none" strike="noStrike" dirty="0">
                          <a:solidFill>
                            <a:schemeClr val="tx1">
                              <a:lumMod val="65000"/>
                              <a:lumOff val="35000"/>
                            </a:schemeClr>
                          </a:solidFill>
                          <a:effectLst/>
                          <a:latin typeface="Barlow Medium" charset="0"/>
                          <a:ea typeface="Barlow Medium" charset="0"/>
                          <a:cs typeface="Barlow Medium" charset="0"/>
                        </a:rPr>
                        <a:t>Otras no clasificadas                                                                          en funciones anteriores</a:t>
                      </a:r>
                    </a:p>
                  </a:txBody>
                  <a:tcPr marL="0" marR="0" marT="0" marB="0" anchor="ctr"/>
                </a:tc>
                <a:tc>
                  <a:txBody>
                    <a:bodyPr/>
                    <a:lstStyle/>
                    <a:p>
                      <a:pPr algn="ctr" fontAlgn="ctr"/>
                      <a:r>
                        <a:rPr lang="es-MX" sz="1800" b="0" i="0" u="none" strike="noStrike" dirty="0">
                          <a:solidFill>
                            <a:schemeClr val="tx1">
                              <a:lumMod val="65000"/>
                              <a:lumOff val="35000"/>
                            </a:schemeClr>
                          </a:solidFill>
                          <a:effectLst/>
                          <a:latin typeface="Barlow Medium" charset="0"/>
                          <a:ea typeface="Barlow Medium" charset="0"/>
                          <a:cs typeface="Barlow Medium" charset="0"/>
                        </a:rPr>
                        <a:t>$ 949,517.00 </a:t>
                      </a:r>
                    </a:p>
                  </a:txBody>
                  <a:tcPr marL="0" marR="0" marT="0" marB="0" anchor="ctr"/>
                </a:tc>
                <a:extLst>
                  <a:ext uri="{0D108BD9-81ED-4DB2-BD59-A6C34878D82A}">
                    <a16:rowId xmlns:a16="http://schemas.microsoft.com/office/drawing/2014/main" val="10006"/>
                  </a:ext>
                </a:extLst>
              </a:tr>
            </a:tbl>
          </a:graphicData>
        </a:graphic>
      </p:graphicFrame>
      <p:sp>
        <p:nvSpPr>
          <p:cNvPr id="8" name="TextBox 3"/>
          <p:cNvSpPr txBox="1"/>
          <p:nvPr/>
        </p:nvSpPr>
        <p:spPr>
          <a:xfrm>
            <a:off x="2662072" y="1852032"/>
            <a:ext cx="2941925" cy="492443"/>
          </a:xfrm>
          <a:prstGeom prst="rect">
            <a:avLst/>
          </a:prstGeom>
          <a:noFill/>
        </p:spPr>
        <p:txBody>
          <a:bodyPr wrap="square" rtlCol="0">
            <a:spAutoFit/>
          </a:bodyPr>
          <a:lstStyle/>
          <a:p>
            <a:pPr algn="ctr"/>
            <a:r>
              <a:rPr lang="es-ES_tradnl" sz="2600" dirty="0">
                <a:solidFill>
                  <a:srgbClr val="000090"/>
                </a:solidFill>
                <a:latin typeface="Barlow ExtraBold"/>
                <a:cs typeface="Barlow ExtraBold"/>
              </a:rPr>
              <a:t>¿En qué se gasta?</a:t>
            </a:r>
            <a:endParaRPr lang="en-US" sz="2600" dirty="0">
              <a:solidFill>
                <a:srgbClr val="000090"/>
              </a:solidFill>
              <a:latin typeface="Barlow ExtraBold"/>
              <a:cs typeface="Barlow ExtraBold"/>
            </a:endParaRPr>
          </a:p>
        </p:txBody>
      </p:sp>
      <p:pic>
        <p:nvPicPr>
          <p:cNvPr id="9" name="Imagen 8">
            <a:extLst>
              <a:ext uri="{FF2B5EF4-FFF2-40B4-BE49-F238E27FC236}">
                <a16:creationId xmlns:a16="http://schemas.microsoft.com/office/drawing/2014/main" id="{1D0A648D-2A4A-3240-AD2F-BAB5D6CC77B8}"/>
              </a:ext>
            </a:extLst>
          </p:cNvPr>
          <p:cNvPicPr>
            <a:picLocks noChangeAspect="1"/>
          </p:cNvPicPr>
          <p:nvPr/>
        </p:nvPicPr>
        <p:blipFill>
          <a:blip r:embed="rId4"/>
          <a:stretch>
            <a:fillRect/>
          </a:stretch>
        </p:blipFill>
        <p:spPr>
          <a:xfrm>
            <a:off x="0" y="0"/>
            <a:ext cx="2453402" cy="6858000"/>
          </a:xfrm>
          <a:prstGeom prst="rect">
            <a:avLst/>
          </a:prstGeom>
        </p:spPr>
      </p:pic>
    </p:spTree>
    <p:extLst>
      <p:ext uri="{BB962C8B-B14F-4D97-AF65-F5344CB8AC3E}">
        <p14:creationId xmlns:p14="http://schemas.microsoft.com/office/powerpoint/2010/main" val="3996047793"/>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238251" y="1933719"/>
            <a:ext cx="6581774" cy="1754326"/>
          </a:xfrm>
          <a:prstGeom prst="rect">
            <a:avLst/>
          </a:prstGeom>
          <a:noFill/>
        </p:spPr>
        <p:txBody>
          <a:bodyPr wrap="square" rtlCol="0">
            <a:spAutoFit/>
          </a:bodyPr>
          <a:lstStyle/>
          <a:p>
            <a:pPr algn="just"/>
            <a:r>
              <a:rPr lang="es-MX" dirty="0">
                <a:solidFill>
                  <a:schemeClr val="tx1">
                    <a:lumMod val="65000"/>
                    <a:lumOff val="35000"/>
                  </a:schemeClr>
                </a:solidFill>
                <a:latin typeface="Barlow SemiBold"/>
                <a:cs typeface="Barlow SemiBold"/>
              </a:rPr>
              <a:t>Para lograr una ciudad creativa, inclusiva e innovadora, que sea un referente en materia de desarrollo sustentable en los aspectos económicos, urbanos, culturales, sociales y de movilidad, con una ciudadanía más participativa tanto en la decisión como en el esfuerzo por constituirse en una sociedad mejor.</a:t>
            </a:r>
          </a:p>
        </p:txBody>
      </p:sp>
      <p:sp>
        <p:nvSpPr>
          <p:cNvPr id="7" name="AutoShape 5" descr="Imagen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TextBox 3"/>
          <p:cNvSpPr txBox="1"/>
          <p:nvPr/>
        </p:nvSpPr>
        <p:spPr>
          <a:xfrm>
            <a:off x="0" y="1441276"/>
            <a:ext cx="9144000" cy="492443"/>
          </a:xfrm>
          <a:prstGeom prst="rect">
            <a:avLst/>
          </a:prstGeom>
          <a:noFill/>
        </p:spPr>
        <p:txBody>
          <a:bodyPr wrap="square" rtlCol="0">
            <a:spAutoFit/>
          </a:bodyPr>
          <a:lstStyle/>
          <a:p>
            <a:pPr algn="ctr"/>
            <a:r>
              <a:rPr lang="es-MX" sz="2600" dirty="0">
                <a:solidFill>
                  <a:srgbClr val="000090"/>
                </a:solidFill>
                <a:latin typeface="Barlow ExtraBold"/>
                <a:cs typeface="Barlow ExtraBold"/>
              </a:rPr>
              <a:t>¿Para qu</a:t>
            </a:r>
            <a:r>
              <a:rPr lang="es-ES_tradnl" sz="2600" dirty="0">
                <a:solidFill>
                  <a:srgbClr val="000090"/>
                </a:solidFill>
                <a:latin typeface="Barlow ExtraBold"/>
                <a:cs typeface="Barlow ExtraBold"/>
              </a:rPr>
              <a:t>é se gasta</a:t>
            </a:r>
            <a:r>
              <a:rPr lang="es-MX" sz="2600" dirty="0">
                <a:solidFill>
                  <a:srgbClr val="000090"/>
                </a:solidFill>
                <a:latin typeface="Barlow ExtraBold"/>
                <a:cs typeface="Barlow ExtraBold"/>
              </a:rPr>
              <a:t>? </a:t>
            </a:r>
            <a:endParaRPr lang="en-US" sz="2600" dirty="0">
              <a:solidFill>
                <a:srgbClr val="000090"/>
              </a:solidFill>
              <a:latin typeface="Barlow ExtraBold"/>
              <a:cs typeface="Barlow ExtraBold"/>
            </a:endParaRPr>
          </a:p>
        </p:txBody>
      </p:sp>
      <p:pic>
        <p:nvPicPr>
          <p:cNvPr id="3" name="Imagen 2">
            <a:extLst>
              <a:ext uri="{FF2B5EF4-FFF2-40B4-BE49-F238E27FC236}">
                <a16:creationId xmlns:a16="http://schemas.microsoft.com/office/drawing/2014/main" id="{E9DEA754-6C46-E646-8BC2-9B10CFF42225}"/>
              </a:ext>
            </a:extLst>
          </p:cNvPr>
          <p:cNvPicPr>
            <a:picLocks noChangeAspect="1"/>
          </p:cNvPicPr>
          <p:nvPr/>
        </p:nvPicPr>
        <p:blipFill>
          <a:blip r:embed="rId2"/>
          <a:stretch>
            <a:fillRect/>
          </a:stretch>
        </p:blipFill>
        <p:spPr>
          <a:xfrm>
            <a:off x="0" y="4493741"/>
            <a:ext cx="9144000" cy="2364259"/>
          </a:xfrm>
          <a:prstGeom prst="rect">
            <a:avLst/>
          </a:prstGeom>
        </p:spPr>
      </p:pic>
    </p:spTree>
    <p:extLst>
      <p:ext uri="{BB962C8B-B14F-4D97-AF65-F5344CB8AC3E}">
        <p14:creationId xmlns:p14="http://schemas.microsoft.com/office/powerpoint/2010/main" val="2367700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762250" y="2370440"/>
            <a:ext cx="5668516" cy="2308324"/>
          </a:xfrm>
          <a:prstGeom prst="rect">
            <a:avLst/>
          </a:prstGeom>
        </p:spPr>
        <p:txBody>
          <a:bodyPr wrap="square">
            <a:spAutoFit/>
          </a:bodyPr>
          <a:lstStyle/>
          <a:p>
            <a:pPr algn="just"/>
            <a:r>
              <a:rPr lang="es-MX" dirty="0">
                <a:solidFill>
                  <a:schemeClr val="tx1">
                    <a:lumMod val="65000"/>
                    <a:lumOff val="35000"/>
                  </a:schemeClr>
                </a:solidFill>
                <a:latin typeface="Barlow SemiBold"/>
                <a:cs typeface="Barlow SemiBold"/>
              </a:rPr>
              <a:t>La ciudadanía tiene el derecho de conocer las finanzas públicas del Ayuntamiento que afectan de manera directa y visible la vida cotidiana de los ciudadanos, así como a la vigilancia, monitoreo y la calidad del gasto que se ejerce en los programas para dar cumplimiento a las estrategias del Plan Municipal de Desarrollo 2018-2021; informándose mediante la participación social, el acceso a la información y a la contraloría. </a:t>
            </a:r>
          </a:p>
        </p:txBody>
      </p:sp>
      <p:sp>
        <p:nvSpPr>
          <p:cNvPr id="5" name="TextBox 3"/>
          <p:cNvSpPr txBox="1"/>
          <p:nvPr/>
        </p:nvSpPr>
        <p:spPr>
          <a:xfrm>
            <a:off x="2698749" y="1877997"/>
            <a:ext cx="5651500" cy="492443"/>
          </a:xfrm>
          <a:prstGeom prst="rect">
            <a:avLst/>
          </a:prstGeom>
          <a:noFill/>
        </p:spPr>
        <p:txBody>
          <a:bodyPr wrap="square" rtlCol="0">
            <a:spAutoFit/>
          </a:bodyPr>
          <a:lstStyle/>
          <a:p>
            <a:r>
              <a:rPr lang="es-MX" sz="2600" dirty="0">
                <a:solidFill>
                  <a:srgbClr val="000090"/>
                </a:solidFill>
                <a:latin typeface="Barlow ExtraBold"/>
                <a:cs typeface="Barlow ExtraBold"/>
              </a:rPr>
              <a:t>¿</a:t>
            </a:r>
            <a:r>
              <a:rPr lang="es-ES_tradnl" sz="2600" dirty="0">
                <a:solidFill>
                  <a:srgbClr val="000090"/>
                </a:solidFill>
                <a:latin typeface="Barlow ExtraBold"/>
                <a:cs typeface="Barlow ExtraBold"/>
              </a:rPr>
              <a:t>Qué pueden hacer los ciudadanos</a:t>
            </a:r>
            <a:r>
              <a:rPr lang="es-MX" sz="2600" dirty="0">
                <a:solidFill>
                  <a:srgbClr val="000090"/>
                </a:solidFill>
                <a:latin typeface="Barlow ExtraBold"/>
                <a:cs typeface="Barlow ExtraBold"/>
              </a:rPr>
              <a:t>? </a:t>
            </a:r>
            <a:endParaRPr lang="en-US" sz="2600" dirty="0">
              <a:solidFill>
                <a:srgbClr val="000090"/>
              </a:solidFill>
              <a:latin typeface="Barlow ExtraBold"/>
              <a:cs typeface="Barlow ExtraBold"/>
            </a:endParaRPr>
          </a:p>
        </p:txBody>
      </p:sp>
      <p:pic>
        <p:nvPicPr>
          <p:cNvPr id="7" name="Imagen 6">
            <a:extLst>
              <a:ext uri="{FF2B5EF4-FFF2-40B4-BE49-F238E27FC236}">
                <a16:creationId xmlns:a16="http://schemas.microsoft.com/office/drawing/2014/main" id="{9A0BC956-8308-8342-A195-CEED5CE1630A}"/>
              </a:ext>
            </a:extLst>
          </p:cNvPr>
          <p:cNvPicPr>
            <a:picLocks noChangeAspect="1"/>
          </p:cNvPicPr>
          <p:nvPr/>
        </p:nvPicPr>
        <p:blipFill>
          <a:blip r:embed="rId2"/>
          <a:stretch>
            <a:fillRect/>
          </a:stretch>
        </p:blipFill>
        <p:spPr>
          <a:xfrm>
            <a:off x="0" y="0"/>
            <a:ext cx="2478101" cy="6858000"/>
          </a:xfrm>
          <a:prstGeom prst="rect">
            <a:avLst/>
          </a:prstGeom>
        </p:spPr>
      </p:pic>
    </p:spTree>
    <p:extLst>
      <p:ext uri="{BB962C8B-B14F-4D97-AF65-F5344CB8AC3E}">
        <p14:creationId xmlns:p14="http://schemas.microsoft.com/office/powerpoint/2010/main" val="1998019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405666" y="2681069"/>
            <a:ext cx="6379433" cy="1754326"/>
          </a:xfrm>
          <a:prstGeom prst="rect">
            <a:avLst/>
          </a:prstGeom>
          <a:noFill/>
        </p:spPr>
        <p:txBody>
          <a:bodyPr wrap="square" rtlCol="0">
            <a:spAutoFit/>
          </a:bodyPr>
          <a:lstStyle/>
          <a:p>
            <a:pPr algn="ctr"/>
            <a:r>
              <a:rPr lang="es-MX" sz="3600" dirty="0">
                <a:solidFill>
                  <a:srgbClr val="FFC000"/>
                </a:solidFill>
                <a:latin typeface="Barlow ExtraBold"/>
                <a:cs typeface="Barlow ExtraBold"/>
              </a:rPr>
              <a:t>Difusión a la ciudadanía de la Ley de Ingresos y del Presupuesto de Egresos 2019</a:t>
            </a:r>
            <a:endParaRPr lang="en-US" sz="3600" dirty="0">
              <a:solidFill>
                <a:srgbClr val="FFC000"/>
              </a:solidFill>
              <a:latin typeface="Barlow ExtraBold"/>
              <a:cs typeface="Barlow ExtraBold"/>
            </a:endParaRPr>
          </a:p>
        </p:txBody>
      </p:sp>
    </p:spTree>
    <p:extLst>
      <p:ext uri="{BB962C8B-B14F-4D97-AF65-F5344CB8AC3E}">
        <p14:creationId xmlns:p14="http://schemas.microsoft.com/office/powerpoint/2010/main" val="4051844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8500" y="5372100"/>
            <a:ext cx="5580724" cy="908050"/>
          </a:xfrm>
          <a:prstGeom prst="rect">
            <a:avLst/>
          </a:prstGeom>
        </p:spPr>
      </p:pic>
    </p:spTree>
    <p:extLst>
      <p:ext uri="{BB962C8B-B14F-4D97-AF65-F5344CB8AC3E}">
        <p14:creationId xmlns:p14="http://schemas.microsoft.com/office/powerpoint/2010/main" val="288349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41276"/>
            <a:ext cx="9144000" cy="892552"/>
          </a:xfrm>
          <a:prstGeom prst="rect">
            <a:avLst/>
          </a:prstGeom>
          <a:noFill/>
        </p:spPr>
        <p:txBody>
          <a:bodyPr wrap="square" rtlCol="0">
            <a:spAutoFit/>
          </a:bodyPr>
          <a:lstStyle/>
          <a:p>
            <a:pPr algn="ctr"/>
            <a:r>
              <a:rPr lang="es-MX" sz="2600" dirty="0">
                <a:solidFill>
                  <a:srgbClr val="000090"/>
                </a:solidFill>
                <a:latin typeface="Barlow ExtraBold"/>
                <a:cs typeface="Barlow ExtraBold"/>
              </a:rPr>
              <a:t>¿Qué es la Ley de Ingresos</a:t>
            </a:r>
          </a:p>
          <a:p>
            <a:pPr algn="ctr"/>
            <a:r>
              <a:rPr lang="es-MX" sz="2600" dirty="0">
                <a:solidFill>
                  <a:srgbClr val="000090"/>
                </a:solidFill>
                <a:latin typeface="Barlow ExtraBold"/>
                <a:cs typeface="Barlow ExtraBold"/>
              </a:rPr>
              <a:t>y cuál es su importancia? </a:t>
            </a:r>
            <a:endParaRPr lang="en-US" sz="2600" dirty="0">
              <a:solidFill>
                <a:srgbClr val="000090"/>
              </a:solidFill>
              <a:latin typeface="Barlow ExtraBold"/>
              <a:cs typeface="Barlow ExtraBold"/>
            </a:endParaRPr>
          </a:p>
        </p:txBody>
      </p:sp>
      <p:sp>
        <p:nvSpPr>
          <p:cNvPr id="5" name="TextBox 4"/>
          <p:cNvSpPr txBox="1"/>
          <p:nvPr/>
        </p:nvSpPr>
        <p:spPr>
          <a:xfrm>
            <a:off x="851770" y="2593836"/>
            <a:ext cx="7452985" cy="1477328"/>
          </a:xfrm>
          <a:prstGeom prst="rect">
            <a:avLst/>
          </a:prstGeom>
          <a:noFill/>
        </p:spPr>
        <p:txBody>
          <a:bodyPr wrap="square" rtlCol="0">
            <a:spAutoFit/>
          </a:bodyPr>
          <a:lstStyle/>
          <a:p>
            <a:pPr algn="just"/>
            <a:r>
              <a:rPr lang="es-MX" dirty="0">
                <a:solidFill>
                  <a:schemeClr val="tx1">
                    <a:lumMod val="65000"/>
                    <a:lumOff val="35000"/>
                  </a:schemeClr>
                </a:solidFill>
                <a:latin typeface="Barlow SemiBold"/>
                <a:cs typeface="Barlow SemiBold"/>
              </a:rPr>
              <a:t>Es un documento jurídico aprobado por el H. Congreso del Estado de Yucatán a iniciativa del Cabildo Municipal, en el cual se establecen los montos de los ingresos del Gobierno Municipal que se estima recaudará a través de su Dirección de Finanzas y Tesorería Municipal, durante un determinado ejercicio.</a:t>
            </a:r>
          </a:p>
        </p:txBody>
      </p:sp>
      <p:pic>
        <p:nvPicPr>
          <p:cNvPr id="8" name="Imagen 7">
            <a:extLst>
              <a:ext uri="{FF2B5EF4-FFF2-40B4-BE49-F238E27FC236}">
                <a16:creationId xmlns:a16="http://schemas.microsoft.com/office/drawing/2014/main" id="{5D0C689E-0C3B-AC4B-8161-28744FB4E539}"/>
              </a:ext>
            </a:extLst>
          </p:cNvPr>
          <p:cNvPicPr>
            <a:picLocks noChangeAspect="1"/>
          </p:cNvPicPr>
          <p:nvPr/>
        </p:nvPicPr>
        <p:blipFill>
          <a:blip r:embed="rId2"/>
          <a:stretch>
            <a:fillRect/>
          </a:stretch>
        </p:blipFill>
        <p:spPr>
          <a:xfrm>
            <a:off x="0" y="4380643"/>
            <a:ext cx="9144000" cy="2477357"/>
          </a:xfrm>
          <a:prstGeom prst="rect">
            <a:avLst/>
          </a:prstGeom>
        </p:spPr>
      </p:pic>
    </p:spTree>
    <p:extLst>
      <p:ext uri="{BB962C8B-B14F-4D97-AF65-F5344CB8AC3E}">
        <p14:creationId xmlns:p14="http://schemas.microsoft.com/office/powerpoint/2010/main" val="3988372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2ECB6C5C-473A-427D-A19F-67157CF052E0}"/>
              </a:ext>
            </a:extLst>
          </p:cNvPr>
          <p:cNvSpPr>
            <a:spLocks noChangeAspect="1" noChangeArrowheads="1" noTextEdit="1"/>
          </p:cNvSpPr>
          <p:nvPr/>
        </p:nvSpPr>
        <p:spPr bwMode="auto">
          <a:xfrm>
            <a:off x="981414" y="4775201"/>
            <a:ext cx="6529387"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 name="TextBox 3"/>
          <p:cNvSpPr txBox="1"/>
          <p:nvPr/>
        </p:nvSpPr>
        <p:spPr>
          <a:xfrm>
            <a:off x="0" y="1441276"/>
            <a:ext cx="9144000" cy="892552"/>
          </a:xfrm>
          <a:prstGeom prst="rect">
            <a:avLst/>
          </a:prstGeom>
          <a:noFill/>
        </p:spPr>
        <p:txBody>
          <a:bodyPr wrap="square" rtlCol="0">
            <a:spAutoFit/>
          </a:bodyPr>
          <a:lstStyle/>
          <a:p>
            <a:pPr algn="ctr"/>
            <a:r>
              <a:rPr lang="es-MX" sz="2600" dirty="0">
                <a:solidFill>
                  <a:srgbClr val="000090"/>
                </a:solidFill>
                <a:latin typeface="Barlow ExtraBold"/>
                <a:cs typeface="Barlow ExtraBold"/>
              </a:rPr>
              <a:t>¿Cuál es la importancia de la </a:t>
            </a:r>
          </a:p>
          <a:p>
            <a:pPr algn="ctr"/>
            <a:r>
              <a:rPr lang="es-MX" sz="2600" dirty="0">
                <a:solidFill>
                  <a:srgbClr val="000090"/>
                </a:solidFill>
                <a:latin typeface="Barlow ExtraBold"/>
                <a:cs typeface="Barlow ExtraBold"/>
              </a:rPr>
              <a:t>Ley de Ingresos?</a:t>
            </a:r>
          </a:p>
        </p:txBody>
      </p:sp>
      <p:sp>
        <p:nvSpPr>
          <p:cNvPr id="5" name="TextBox 4"/>
          <p:cNvSpPr txBox="1"/>
          <p:nvPr/>
        </p:nvSpPr>
        <p:spPr>
          <a:xfrm>
            <a:off x="851770" y="2593836"/>
            <a:ext cx="7452985" cy="1200329"/>
          </a:xfrm>
          <a:prstGeom prst="rect">
            <a:avLst/>
          </a:prstGeom>
          <a:noFill/>
        </p:spPr>
        <p:txBody>
          <a:bodyPr wrap="square" rtlCol="0">
            <a:spAutoFit/>
          </a:bodyPr>
          <a:lstStyle/>
          <a:p>
            <a:pPr algn="just"/>
            <a:r>
              <a:rPr lang="es-MX" dirty="0">
                <a:solidFill>
                  <a:schemeClr val="tx1">
                    <a:lumMod val="65000"/>
                    <a:lumOff val="35000"/>
                  </a:schemeClr>
                </a:solidFill>
                <a:latin typeface="Barlow SemiBold"/>
                <a:cs typeface="Barlow SemiBold"/>
              </a:rPr>
              <a:t>Su importancia va en función del equilibrio de cuanto se recaude, será lo que se destine a sufragar los gastos en obras y servicios que requiere la ciudadanía. En esta ley se estipulan todos los conceptos por los que se pueden percibir ingresos.</a:t>
            </a:r>
          </a:p>
        </p:txBody>
      </p:sp>
      <p:pic>
        <p:nvPicPr>
          <p:cNvPr id="7" name="Imagen 6">
            <a:extLst>
              <a:ext uri="{FF2B5EF4-FFF2-40B4-BE49-F238E27FC236}">
                <a16:creationId xmlns:a16="http://schemas.microsoft.com/office/drawing/2014/main" id="{59651C2C-8051-B74F-8224-DAEDCBBED30A}"/>
              </a:ext>
            </a:extLst>
          </p:cNvPr>
          <p:cNvPicPr>
            <a:picLocks noChangeAspect="1"/>
          </p:cNvPicPr>
          <p:nvPr/>
        </p:nvPicPr>
        <p:blipFill>
          <a:blip r:embed="rId2"/>
          <a:stretch>
            <a:fillRect/>
          </a:stretch>
        </p:blipFill>
        <p:spPr>
          <a:xfrm>
            <a:off x="0" y="4430025"/>
            <a:ext cx="9144000" cy="2427975"/>
          </a:xfrm>
          <a:prstGeom prst="rect">
            <a:avLst/>
          </a:prstGeom>
        </p:spPr>
      </p:pic>
    </p:spTree>
    <p:extLst>
      <p:ext uri="{BB962C8B-B14F-4D97-AF65-F5344CB8AC3E}">
        <p14:creationId xmlns:p14="http://schemas.microsoft.com/office/powerpoint/2010/main" val="1107469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41276"/>
            <a:ext cx="9144000" cy="1292662"/>
          </a:xfrm>
          <a:prstGeom prst="rect">
            <a:avLst/>
          </a:prstGeom>
          <a:noFill/>
        </p:spPr>
        <p:txBody>
          <a:bodyPr wrap="square" rtlCol="0">
            <a:spAutoFit/>
          </a:bodyPr>
          <a:lstStyle/>
          <a:p>
            <a:pPr algn="ctr"/>
            <a:r>
              <a:rPr lang="es-MX" sz="2600" dirty="0">
                <a:solidFill>
                  <a:srgbClr val="000090"/>
                </a:solidFill>
                <a:latin typeface="Barlow ExtraBold"/>
                <a:cs typeface="Barlow ExtraBold"/>
              </a:rPr>
              <a:t>¿De dónde obtienen los gobiernos </a:t>
            </a:r>
          </a:p>
          <a:p>
            <a:pPr algn="ctr"/>
            <a:r>
              <a:rPr lang="es-MX" sz="2600" dirty="0">
                <a:solidFill>
                  <a:srgbClr val="000090"/>
                </a:solidFill>
                <a:latin typeface="Barlow ExtraBold"/>
                <a:cs typeface="Barlow ExtraBold"/>
              </a:rPr>
              <a:t>sus ingresos?</a:t>
            </a:r>
          </a:p>
          <a:p>
            <a:pPr algn="ctr"/>
            <a:endParaRPr lang="es-MX" sz="2600" dirty="0">
              <a:solidFill>
                <a:srgbClr val="000090"/>
              </a:solidFill>
              <a:latin typeface="Barlow ExtraBold"/>
              <a:cs typeface="Barlow ExtraBold"/>
            </a:endParaRPr>
          </a:p>
        </p:txBody>
      </p:sp>
      <p:sp>
        <p:nvSpPr>
          <p:cNvPr id="5" name="TextBox 4"/>
          <p:cNvSpPr txBox="1"/>
          <p:nvPr/>
        </p:nvSpPr>
        <p:spPr>
          <a:xfrm>
            <a:off x="885161" y="2349500"/>
            <a:ext cx="7452985" cy="2031325"/>
          </a:xfrm>
          <a:prstGeom prst="rect">
            <a:avLst/>
          </a:prstGeom>
          <a:noFill/>
        </p:spPr>
        <p:txBody>
          <a:bodyPr wrap="square" rtlCol="0">
            <a:spAutoFit/>
          </a:bodyPr>
          <a:lstStyle/>
          <a:p>
            <a:pPr algn="just"/>
            <a:r>
              <a:rPr lang="es-MX" dirty="0">
                <a:solidFill>
                  <a:schemeClr val="tx1">
                    <a:lumMod val="65000"/>
                    <a:lumOff val="35000"/>
                  </a:schemeClr>
                </a:solidFill>
                <a:latin typeface="Barlow SemiBold"/>
                <a:cs typeface="Barlow SemiBold"/>
              </a:rPr>
              <a:t>El Gobierno Municipal obtiene sus ingresos mediante el cobro por los conceptos de: Impuestos, Derechos, Contribuciones de Mejoras, Productos, Aprovechamientos, así como los que se reciben de la Federación como son: Participaciones, Aportaciones, Convenios e Incentivos derivados de la Colaboración Fiscal y Fondos distintos de Aportaciones, y otros como: Transferencias, Asignaciones, Subsidios y Subvenciones  e Ingresos derivados de Financiamientos.</a:t>
            </a:r>
          </a:p>
        </p:txBody>
      </p:sp>
      <p:pic>
        <p:nvPicPr>
          <p:cNvPr id="8" name="Imagen 7">
            <a:extLst>
              <a:ext uri="{FF2B5EF4-FFF2-40B4-BE49-F238E27FC236}">
                <a16:creationId xmlns:a16="http://schemas.microsoft.com/office/drawing/2014/main" id="{7CBFDFCC-8574-934F-888A-A712D1FB3A31}"/>
              </a:ext>
            </a:extLst>
          </p:cNvPr>
          <p:cNvPicPr>
            <a:picLocks noChangeAspect="1"/>
          </p:cNvPicPr>
          <p:nvPr/>
        </p:nvPicPr>
        <p:blipFill>
          <a:blip r:embed="rId2"/>
          <a:stretch>
            <a:fillRect/>
          </a:stretch>
        </p:blipFill>
        <p:spPr>
          <a:xfrm>
            <a:off x="0" y="4564888"/>
            <a:ext cx="9144000" cy="2357887"/>
          </a:xfrm>
          <a:prstGeom prst="rect">
            <a:avLst/>
          </a:prstGeom>
        </p:spPr>
      </p:pic>
    </p:spTree>
    <p:extLst>
      <p:ext uri="{BB962C8B-B14F-4D97-AF65-F5344CB8AC3E}">
        <p14:creationId xmlns:p14="http://schemas.microsoft.com/office/powerpoint/2010/main" val="2512814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41276"/>
            <a:ext cx="9144000" cy="892552"/>
          </a:xfrm>
          <a:prstGeom prst="rect">
            <a:avLst/>
          </a:prstGeom>
          <a:noFill/>
        </p:spPr>
        <p:txBody>
          <a:bodyPr wrap="square" rtlCol="0">
            <a:spAutoFit/>
          </a:bodyPr>
          <a:lstStyle/>
          <a:p>
            <a:pPr algn="ctr"/>
            <a:r>
              <a:rPr lang="es-MX" sz="2600" dirty="0">
                <a:solidFill>
                  <a:srgbClr val="000090"/>
                </a:solidFill>
                <a:latin typeface="Barlow ExtraBold"/>
                <a:cs typeface="Barlow ExtraBold"/>
              </a:rPr>
              <a:t>¿Qué es el Presupuesto de Egresos</a:t>
            </a:r>
          </a:p>
          <a:p>
            <a:pPr algn="ctr"/>
            <a:r>
              <a:rPr lang="es-MX" sz="2600" dirty="0">
                <a:solidFill>
                  <a:srgbClr val="000090"/>
                </a:solidFill>
                <a:latin typeface="Barlow ExtraBold"/>
                <a:cs typeface="Barlow ExtraBold"/>
              </a:rPr>
              <a:t>y cuál es su importancia? </a:t>
            </a:r>
            <a:endParaRPr lang="en-US" sz="2600" dirty="0">
              <a:solidFill>
                <a:srgbClr val="000090"/>
              </a:solidFill>
              <a:latin typeface="Barlow ExtraBold"/>
              <a:cs typeface="Barlow ExtraBold"/>
            </a:endParaRPr>
          </a:p>
        </p:txBody>
      </p:sp>
      <p:sp>
        <p:nvSpPr>
          <p:cNvPr id="5" name="TextBox 4"/>
          <p:cNvSpPr txBox="1"/>
          <p:nvPr/>
        </p:nvSpPr>
        <p:spPr>
          <a:xfrm>
            <a:off x="851770" y="2593836"/>
            <a:ext cx="7452985" cy="1477328"/>
          </a:xfrm>
          <a:prstGeom prst="rect">
            <a:avLst/>
          </a:prstGeom>
          <a:noFill/>
        </p:spPr>
        <p:txBody>
          <a:bodyPr wrap="square" rtlCol="0">
            <a:spAutoFit/>
          </a:bodyPr>
          <a:lstStyle/>
          <a:p>
            <a:pPr algn="just"/>
            <a:r>
              <a:rPr lang="es-MX" dirty="0">
                <a:solidFill>
                  <a:schemeClr val="tx1">
                    <a:lumMod val="65000"/>
                    <a:lumOff val="35000"/>
                  </a:schemeClr>
                </a:solidFill>
                <a:latin typeface="Barlow SemiBold"/>
                <a:cs typeface="Barlow SemiBold"/>
              </a:rPr>
              <a:t>Es un documento jurídico aprobado por el cabildo del Ayuntamiento de Mérida, elaborado por cada unidad administrativa, en el que se estima el monto y destino del gasto público que el Gobierno Municipal requiere en un ejercicio fiscal, para entregar los resultados comprometidos y demandados por los diversos sectores de la sociedad. </a:t>
            </a:r>
            <a:endParaRPr lang="en-US" dirty="0">
              <a:solidFill>
                <a:schemeClr val="tx1">
                  <a:lumMod val="65000"/>
                  <a:lumOff val="35000"/>
                </a:schemeClr>
              </a:solidFill>
              <a:latin typeface="Barlow SemiBold"/>
              <a:cs typeface="Barlow SemiBold"/>
            </a:endParaRPr>
          </a:p>
        </p:txBody>
      </p:sp>
      <p:pic>
        <p:nvPicPr>
          <p:cNvPr id="7" name="Imagen 6">
            <a:extLst>
              <a:ext uri="{FF2B5EF4-FFF2-40B4-BE49-F238E27FC236}">
                <a16:creationId xmlns:a16="http://schemas.microsoft.com/office/drawing/2014/main" id="{84164716-4C31-C140-BCA4-9F9B8FC4651D}"/>
              </a:ext>
            </a:extLst>
          </p:cNvPr>
          <p:cNvPicPr>
            <a:picLocks noChangeAspect="1"/>
          </p:cNvPicPr>
          <p:nvPr/>
        </p:nvPicPr>
        <p:blipFill>
          <a:blip r:embed="rId2"/>
          <a:stretch>
            <a:fillRect/>
          </a:stretch>
        </p:blipFill>
        <p:spPr>
          <a:xfrm>
            <a:off x="0" y="4444314"/>
            <a:ext cx="9144000" cy="2413686"/>
          </a:xfrm>
          <a:prstGeom prst="rect">
            <a:avLst/>
          </a:prstGeom>
        </p:spPr>
      </p:pic>
    </p:spTree>
    <p:extLst>
      <p:ext uri="{BB962C8B-B14F-4D97-AF65-F5344CB8AC3E}">
        <p14:creationId xmlns:p14="http://schemas.microsoft.com/office/powerpoint/2010/main" val="2565717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3 Rectángulo"/>
          <p:cNvSpPr/>
          <p:nvPr/>
        </p:nvSpPr>
        <p:spPr>
          <a:xfrm>
            <a:off x="1002083" y="2544001"/>
            <a:ext cx="6914367" cy="1200329"/>
          </a:xfrm>
          <a:prstGeom prst="rect">
            <a:avLst/>
          </a:prstGeom>
          <a:noFill/>
        </p:spPr>
        <p:txBody>
          <a:bodyPr wrap="square" rtlCol="0">
            <a:spAutoFit/>
          </a:bodyPr>
          <a:lstStyle/>
          <a:p>
            <a:pPr algn="just"/>
            <a:r>
              <a:rPr lang="es-MX" dirty="0">
                <a:solidFill>
                  <a:schemeClr val="tx1">
                    <a:lumMod val="65000"/>
                    <a:lumOff val="35000"/>
                  </a:schemeClr>
                </a:solidFill>
                <a:latin typeface="Barlow SemiBold"/>
                <a:cs typeface="Barlow SemiBold"/>
              </a:rPr>
              <a:t>El Presupuesto de Egresos es una herramienta que permite la administración del ejercicio del gasto público, proporcionando servicios y obras públicas en beneficio de los ciudadanos, de ahí su importancia.</a:t>
            </a:r>
          </a:p>
        </p:txBody>
      </p:sp>
      <p:sp>
        <p:nvSpPr>
          <p:cNvPr id="6" name="TextBox 3"/>
          <p:cNvSpPr txBox="1"/>
          <p:nvPr/>
        </p:nvSpPr>
        <p:spPr>
          <a:xfrm>
            <a:off x="0" y="1441276"/>
            <a:ext cx="9144000" cy="892552"/>
          </a:xfrm>
          <a:prstGeom prst="rect">
            <a:avLst/>
          </a:prstGeom>
          <a:noFill/>
        </p:spPr>
        <p:txBody>
          <a:bodyPr wrap="square" rtlCol="0">
            <a:spAutoFit/>
          </a:bodyPr>
          <a:lstStyle/>
          <a:p>
            <a:pPr algn="ctr"/>
            <a:r>
              <a:rPr lang="es-MX" sz="2600" dirty="0">
                <a:solidFill>
                  <a:srgbClr val="000090"/>
                </a:solidFill>
                <a:latin typeface="Barlow ExtraBold"/>
                <a:cs typeface="Barlow ExtraBold"/>
              </a:rPr>
              <a:t>¿Qué es el Presupuesto de Egresos</a:t>
            </a:r>
          </a:p>
          <a:p>
            <a:pPr algn="ctr"/>
            <a:r>
              <a:rPr lang="es-MX" sz="2600" dirty="0">
                <a:solidFill>
                  <a:srgbClr val="000090"/>
                </a:solidFill>
                <a:latin typeface="Barlow ExtraBold"/>
                <a:cs typeface="Barlow ExtraBold"/>
              </a:rPr>
              <a:t>y cuál es su importancia? </a:t>
            </a:r>
            <a:endParaRPr lang="en-US" sz="2600" dirty="0">
              <a:solidFill>
                <a:srgbClr val="000090"/>
              </a:solidFill>
              <a:latin typeface="Barlow ExtraBold"/>
              <a:cs typeface="Barlow ExtraBold"/>
            </a:endParaRPr>
          </a:p>
        </p:txBody>
      </p:sp>
      <p:pic>
        <p:nvPicPr>
          <p:cNvPr id="3" name="Imagen 2">
            <a:extLst>
              <a:ext uri="{FF2B5EF4-FFF2-40B4-BE49-F238E27FC236}">
                <a16:creationId xmlns:a16="http://schemas.microsoft.com/office/drawing/2014/main" id="{FDFC4BC4-A3B0-7047-B43B-5BDE911C72E6}"/>
              </a:ext>
            </a:extLst>
          </p:cNvPr>
          <p:cNvPicPr>
            <a:picLocks noChangeAspect="1"/>
          </p:cNvPicPr>
          <p:nvPr/>
        </p:nvPicPr>
        <p:blipFill>
          <a:blip r:embed="rId4"/>
          <a:stretch>
            <a:fillRect/>
          </a:stretch>
        </p:blipFill>
        <p:spPr>
          <a:xfrm>
            <a:off x="0" y="4466873"/>
            <a:ext cx="9144000" cy="2391127"/>
          </a:xfrm>
          <a:prstGeom prst="rect">
            <a:avLst/>
          </a:prstGeom>
        </p:spPr>
      </p:pic>
    </p:spTree>
    <p:extLst>
      <p:ext uri="{BB962C8B-B14F-4D97-AF65-F5344CB8AC3E}">
        <p14:creationId xmlns:p14="http://schemas.microsoft.com/office/powerpoint/2010/main" val="264262083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152394" y="2123007"/>
            <a:ext cx="7235702" cy="1477328"/>
          </a:xfrm>
          <a:prstGeom prst="rect">
            <a:avLst/>
          </a:prstGeom>
          <a:noFill/>
        </p:spPr>
        <p:txBody>
          <a:bodyPr wrap="square" rtlCol="0">
            <a:spAutoFit/>
          </a:bodyPr>
          <a:lstStyle/>
          <a:p>
            <a:pPr algn="just"/>
            <a:r>
              <a:rPr lang="es-MX" dirty="0">
                <a:solidFill>
                  <a:schemeClr val="tx1">
                    <a:lumMod val="65000"/>
                    <a:lumOff val="35000"/>
                  </a:schemeClr>
                </a:solidFill>
                <a:latin typeface="Barlow SemiBold"/>
                <a:cs typeface="Barlow SemiBold"/>
              </a:rPr>
              <a:t>El presupuesto ciudadano es una explicación breve para difundir, en</a:t>
            </a:r>
          </a:p>
          <a:p>
            <a:pPr algn="just"/>
            <a:r>
              <a:rPr lang="es-MX" dirty="0">
                <a:solidFill>
                  <a:schemeClr val="tx1">
                    <a:lumMod val="65000"/>
                    <a:lumOff val="35000"/>
                  </a:schemeClr>
                </a:solidFill>
                <a:latin typeface="Barlow SemiBold"/>
                <a:cs typeface="Barlow SemiBold"/>
              </a:rPr>
              <a:t>términos sencillo, los recursos que se estiman gastar para el Ejercicio Fiscal 2019, por parte del gobierno del Municipio de Mérida, Yucatán.</a:t>
            </a:r>
          </a:p>
          <a:p>
            <a:pPr algn="just"/>
            <a:r>
              <a:rPr lang="es-MX" dirty="0">
                <a:solidFill>
                  <a:schemeClr val="tx1">
                    <a:lumMod val="65000"/>
                    <a:lumOff val="35000"/>
                  </a:schemeClr>
                </a:solidFill>
                <a:latin typeface="Barlow SemiBold"/>
                <a:cs typeface="Barlow SemiBold"/>
              </a:rPr>
              <a:t>Con la finalidad de informar de una manera clara las acciones y</a:t>
            </a:r>
          </a:p>
          <a:p>
            <a:pPr algn="just"/>
            <a:r>
              <a:rPr lang="es-MX" dirty="0">
                <a:solidFill>
                  <a:schemeClr val="tx1">
                    <a:lumMod val="65000"/>
                    <a:lumOff val="35000"/>
                  </a:schemeClr>
                </a:solidFill>
                <a:latin typeface="Barlow SemiBold"/>
                <a:cs typeface="Barlow SemiBold"/>
              </a:rPr>
              <a:t>recursos previstos para el siguiente año.</a:t>
            </a:r>
          </a:p>
        </p:txBody>
      </p:sp>
      <p:sp>
        <p:nvSpPr>
          <p:cNvPr id="5" name="TextBox 3"/>
          <p:cNvSpPr txBox="1"/>
          <p:nvPr/>
        </p:nvSpPr>
        <p:spPr>
          <a:xfrm>
            <a:off x="0" y="1441276"/>
            <a:ext cx="9144000" cy="492443"/>
          </a:xfrm>
          <a:prstGeom prst="rect">
            <a:avLst/>
          </a:prstGeom>
          <a:noFill/>
        </p:spPr>
        <p:txBody>
          <a:bodyPr wrap="square" rtlCol="0">
            <a:spAutoFit/>
          </a:bodyPr>
          <a:lstStyle/>
          <a:p>
            <a:pPr algn="ctr"/>
            <a:r>
              <a:rPr lang="es-MX" sz="2600" dirty="0">
                <a:solidFill>
                  <a:srgbClr val="000090"/>
                </a:solidFill>
                <a:latin typeface="Barlow ExtraBold"/>
                <a:cs typeface="Barlow ExtraBold"/>
              </a:rPr>
              <a:t>¿Qué es el Presupuesto Ciudadano? </a:t>
            </a:r>
            <a:endParaRPr lang="en-US" sz="2600" dirty="0">
              <a:solidFill>
                <a:srgbClr val="000090"/>
              </a:solidFill>
              <a:latin typeface="Barlow ExtraBold"/>
              <a:cs typeface="Barlow ExtraBold"/>
            </a:endParaRPr>
          </a:p>
        </p:txBody>
      </p:sp>
      <p:pic>
        <p:nvPicPr>
          <p:cNvPr id="6" name="Imagen 5">
            <a:extLst>
              <a:ext uri="{FF2B5EF4-FFF2-40B4-BE49-F238E27FC236}">
                <a16:creationId xmlns:a16="http://schemas.microsoft.com/office/drawing/2014/main" id="{1F04BC39-4554-7142-A95F-C540BE23674C}"/>
              </a:ext>
            </a:extLst>
          </p:cNvPr>
          <p:cNvPicPr>
            <a:picLocks noChangeAspect="1"/>
          </p:cNvPicPr>
          <p:nvPr/>
        </p:nvPicPr>
        <p:blipFill>
          <a:blip r:embed="rId2"/>
          <a:stretch>
            <a:fillRect/>
          </a:stretch>
        </p:blipFill>
        <p:spPr>
          <a:xfrm>
            <a:off x="0" y="4464715"/>
            <a:ext cx="9144000" cy="2393285"/>
          </a:xfrm>
          <a:prstGeom prst="rect">
            <a:avLst/>
          </a:prstGeom>
        </p:spPr>
      </p:pic>
    </p:spTree>
    <p:extLst>
      <p:ext uri="{BB962C8B-B14F-4D97-AF65-F5344CB8AC3E}">
        <p14:creationId xmlns:p14="http://schemas.microsoft.com/office/powerpoint/2010/main" val="1176947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44563" y="1066408"/>
            <a:ext cx="4505644" cy="492443"/>
          </a:xfrm>
          <a:prstGeom prst="rect">
            <a:avLst/>
          </a:prstGeom>
          <a:noFill/>
        </p:spPr>
        <p:txBody>
          <a:bodyPr wrap="square" rtlCol="0">
            <a:spAutoFit/>
          </a:bodyPr>
          <a:lstStyle/>
          <a:p>
            <a:pPr algn="ctr"/>
            <a:r>
              <a:rPr lang="es-ES_tradnl" sz="2600" dirty="0">
                <a:solidFill>
                  <a:srgbClr val="000090"/>
                </a:solidFill>
                <a:latin typeface="Barlow ExtraBold"/>
                <a:cs typeface="Barlow ExtraBold"/>
              </a:rPr>
              <a:t>Origen de los ingresos </a:t>
            </a:r>
          </a:p>
        </p:txBody>
      </p:sp>
      <p:graphicFrame>
        <p:nvGraphicFramePr>
          <p:cNvPr id="12" name="4 Tabla">
            <a:extLst>
              <a:ext uri="{FF2B5EF4-FFF2-40B4-BE49-F238E27FC236}">
                <a16:creationId xmlns:a16="http://schemas.microsoft.com/office/drawing/2014/main" id="{96A2E470-5556-4B47-850E-316F1AFC53D6}"/>
              </a:ext>
            </a:extLst>
          </p:cNvPr>
          <p:cNvGraphicFramePr>
            <a:graphicFrameLocks noGrp="1"/>
          </p:cNvGraphicFramePr>
          <p:nvPr>
            <p:extLst>
              <p:ext uri="{D42A27DB-BD31-4B8C-83A1-F6EECF244321}">
                <p14:modId xmlns:p14="http://schemas.microsoft.com/office/powerpoint/2010/main" val="1729742107"/>
              </p:ext>
            </p:extLst>
          </p:nvPr>
        </p:nvGraphicFramePr>
        <p:xfrm>
          <a:off x="2476500" y="1604212"/>
          <a:ext cx="6667500" cy="4413043"/>
        </p:xfrm>
        <a:graphic>
          <a:graphicData uri="http://schemas.openxmlformats.org/drawingml/2006/table">
            <a:tbl>
              <a:tblPr>
                <a:tableStyleId>{22838BEF-8BB2-4498-84A7-C5851F593DF1}</a:tableStyleId>
              </a:tblPr>
              <a:tblGrid>
                <a:gridCol w="4369324">
                  <a:extLst>
                    <a:ext uri="{9D8B030D-6E8A-4147-A177-3AD203B41FA5}">
                      <a16:colId xmlns:a16="http://schemas.microsoft.com/office/drawing/2014/main" val="20000"/>
                    </a:ext>
                  </a:extLst>
                </a:gridCol>
                <a:gridCol w="2298176">
                  <a:extLst>
                    <a:ext uri="{9D8B030D-6E8A-4147-A177-3AD203B41FA5}">
                      <a16:colId xmlns:a16="http://schemas.microsoft.com/office/drawing/2014/main" val="20001"/>
                    </a:ext>
                  </a:extLst>
                </a:gridCol>
              </a:tblGrid>
              <a:tr h="406297">
                <a:tc>
                  <a:txBody>
                    <a:bodyPr/>
                    <a:lstStyle/>
                    <a:p>
                      <a:pPr algn="l" fontAlgn="ctr"/>
                      <a:r>
                        <a:rPr lang="es-MX" sz="1800" b="0" i="0" u="none" strike="noStrike" dirty="0">
                          <a:solidFill>
                            <a:srgbClr val="0D138F"/>
                          </a:solidFill>
                          <a:effectLst/>
                          <a:latin typeface="Barlow ExtraBold" charset="0"/>
                          <a:ea typeface="Barlow ExtraBold" charset="0"/>
                          <a:cs typeface="Barlow ExtraBold" charset="0"/>
                        </a:rPr>
                        <a:t>Total (1+3+4+5+6+8+9+0)</a:t>
                      </a:r>
                    </a:p>
                  </a:txBody>
                  <a:tcPr marL="9525" marR="9525" marT="9525" marB="0" anchor="ctr"/>
                </a:tc>
                <a:tc>
                  <a:txBody>
                    <a:bodyPr/>
                    <a:lstStyle/>
                    <a:p>
                      <a:pPr algn="ctr" fontAlgn="ctr"/>
                      <a:r>
                        <a:rPr lang="es-MX" sz="1800" b="0" i="0" u="none" strike="noStrike" dirty="0">
                          <a:solidFill>
                            <a:srgbClr val="0D138F"/>
                          </a:solidFill>
                          <a:effectLst/>
                          <a:latin typeface="Barlow ExtraBold" charset="0"/>
                          <a:ea typeface="Barlow ExtraBold" charset="0"/>
                          <a:cs typeface="Barlow ExtraBold" charset="0"/>
                        </a:rPr>
                        <a:t>$  3,317,341,290.00</a:t>
                      </a:r>
                    </a:p>
                  </a:txBody>
                  <a:tcPr marL="9525" marR="9525" marT="9525" marB="0" anchor="ctr"/>
                </a:tc>
                <a:extLst>
                  <a:ext uri="{0D108BD9-81ED-4DB2-BD59-A6C34878D82A}">
                    <a16:rowId xmlns:a16="http://schemas.microsoft.com/office/drawing/2014/main" val="10000"/>
                  </a:ext>
                </a:extLst>
              </a:tr>
              <a:tr h="308027">
                <a:tc>
                  <a:txBody>
                    <a:bodyPr/>
                    <a:lstStyle/>
                    <a:p>
                      <a:r>
                        <a:rPr lang="es-MX" sz="1600" kern="1200" dirty="0">
                          <a:solidFill>
                            <a:schemeClr val="accent1">
                              <a:lumMod val="50000"/>
                            </a:schemeClr>
                          </a:solidFill>
                          <a:latin typeface="Barlow Medium"/>
                          <a:cs typeface="Arial" pitchFamily="34" charset="0"/>
                          <a:sym typeface="Helvetica Light"/>
                        </a:rPr>
                        <a:t>1. Impuestos </a:t>
                      </a:r>
                    </a:p>
                  </a:txBody>
                  <a:tcPr marL="91443" marR="91443" marT="45710" marB="45710"/>
                </a:tc>
                <a:tc>
                  <a:txBody>
                    <a:bodyPr/>
                    <a:lstStyle/>
                    <a:p>
                      <a:pPr algn="r"/>
                      <a:r>
                        <a:rPr lang="es-MX" sz="1600" kern="1200" dirty="0">
                          <a:solidFill>
                            <a:schemeClr val="accent1">
                              <a:lumMod val="50000"/>
                            </a:schemeClr>
                          </a:solidFill>
                          <a:latin typeface="Barlow Medium"/>
                          <a:cs typeface="Arial" pitchFamily="34" charset="0"/>
                          <a:sym typeface="Helvetica Light"/>
                        </a:rPr>
                        <a:t>     $ 1,045,694,855.00</a:t>
                      </a:r>
                    </a:p>
                  </a:txBody>
                  <a:tcPr marL="91443" marR="91443" marT="45710" marB="45710"/>
                </a:tc>
                <a:extLst>
                  <a:ext uri="{0D108BD9-81ED-4DB2-BD59-A6C34878D82A}">
                    <a16:rowId xmlns:a16="http://schemas.microsoft.com/office/drawing/2014/main" val="10001"/>
                  </a:ext>
                </a:extLst>
              </a:tr>
              <a:tr h="349306">
                <a:tc>
                  <a:txBody>
                    <a:bodyPr/>
                    <a:lstStyle/>
                    <a:p>
                      <a:r>
                        <a:rPr lang="es-MX" sz="1600" kern="1200" dirty="0">
                          <a:solidFill>
                            <a:schemeClr val="accent1">
                              <a:lumMod val="50000"/>
                            </a:schemeClr>
                          </a:solidFill>
                          <a:latin typeface="Barlow Medium"/>
                          <a:cs typeface="Arial" pitchFamily="34" charset="0"/>
                          <a:sym typeface="Helvetica Light"/>
                        </a:rPr>
                        <a:t>2.Cuotas y Aportaciones de Seguridad Social</a:t>
                      </a:r>
                    </a:p>
                  </a:txBody>
                  <a:tcPr marL="91443" marR="91443" marT="45710" marB="45710"/>
                </a:tc>
                <a:tc>
                  <a:txBody>
                    <a:bodyPr/>
                    <a:lstStyle/>
                    <a:p>
                      <a:pPr algn="r"/>
                      <a:r>
                        <a:rPr lang="es-MX" sz="1600" kern="1200" dirty="0">
                          <a:solidFill>
                            <a:schemeClr val="accent1">
                              <a:lumMod val="50000"/>
                            </a:schemeClr>
                          </a:solidFill>
                          <a:latin typeface="Barlow Medium"/>
                          <a:cs typeface="Arial" pitchFamily="34" charset="0"/>
                          <a:sym typeface="Helvetica Light"/>
                        </a:rPr>
                        <a:t>-</a:t>
                      </a:r>
                    </a:p>
                  </a:txBody>
                  <a:tcPr marL="91443" marR="91443" marT="45710" marB="45710"/>
                </a:tc>
                <a:extLst>
                  <a:ext uri="{0D108BD9-81ED-4DB2-BD59-A6C34878D82A}">
                    <a16:rowId xmlns:a16="http://schemas.microsoft.com/office/drawing/2014/main" val="10002"/>
                  </a:ext>
                </a:extLst>
              </a:tr>
              <a:tr h="320843">
                <a:tc>
                  <a:txBody>
                    <a:bodyPr/>
                    <a:lstStyle/>
                    <a:p>
                      <a:r>
                        <a:rPr lang="es-MX" sz="1600" kern="1200" dirty="0">
                          <a:solidFill>
                            <a:schemeClr val="accent1">
                              <a:lumMod val="50000"/>
                            </a:schemeClr>
                          </a:solidFill>
                          <a:latin typeface="Barlow Medium"/>
                          <a:cs typeface="Arial" pitchFamily="34" charset="0"/>
                          <a:sym typeface="Helvetica Light"/>
                        </a:rPr>
                        <a:t>3.Contribuciones de Mejoras</a:t>
                      </a:r>
                    </a:p>
                  </a:txBody>
                  <a:tcPr marL="91443" marR="91443" marT="45710" marB="45710"/>
                </a:tc>
                <a:tc>
                  <a:txBody>
                    <a:bodyPr/>
                    <a:lstStyle/>
                    <a:p>
                      <a:pPr algn="r">
                        <a:tabLst>
                          <a:tab pos="450850" algn="l"/>
                          <a:tab pos="531813" algn="l"/>
                        </a:tabLst>
                      </a:pPr>
                      <a:r>
                        <a:rPr lang="es-MX" sz="1600" kern="1200" dirty="0">
                          <a:solidFill>
                            <a:schemeClr val="accent1">
                              <a:lumMod val="50000"/>
                            </a:schemeClr>
                          </a:solidFill>
                          <a:latin typeface="Barlow Medium"/>
                          <a:cs typeface="Arial" pitchFamily="34" charset="0"/>
                          <a:sym typeface="Helvetica Light"/>
                        </a:rPr>
                        <a:t>  $                        0.00</a:t>
                      </a:r>
                    </a:p>
                  </a:txBody>
                  <a:tcPr marL="91443" marR="91443" marT="45710" marB="45710"/>
                </a:tc>
                <a:extLst>
                  <a:ext uri="{0D108BD9-81ED-4DB2-BD59-A6C34878D82A}">
                    <a16:rowId xmlns:a16="http://schemas.microsoft.com/office/drawing/2014/main" val="10003"/>
                  </a:ext>
                </a:extLst>
              </a:tr>
              <a:tr h="263544">
                <a:tc>
                  <a:txBody>
                    <a:bodyPr/>
                    <a:lstStyle/>
                    <a:p>
                      <a:r>
                        <a:rPr lang="es-MX" sz="1600" kern="1200" dirty="0">
                          <a:solidFill>
                            <a:schemeClr val="accent1">
                              <a:lumMod val="50000"/>
                            </a:schemeClr>
                          </a:solidFill>
                          <a:latin typeface="Barlow Medium"/>
                          <a:cs typeface="Arial" pitchFamily="34" charset="0"/>
                          <a:sym typeface="Helvetica Light"/>
                        </a:rPr>
                        <a:t>4.Derechos</a:t>
                      </a:r>
                    </a:p>
                  </a:txBody>
                  <a:tcPr marL="91443" marR="91443" marT="45710" marB="45710"/>
                </a:tc>
                <a:tc>
                  <a:txBody>
                    <a:bodyPr/>
                    <a:lstStyle/>
                    <a:p>
                      <a:pPr algn="r"/>
                      <a:r>
                        <a:rPr lang="es-MX" sz="1600" kern="1200" dirty="0">
                          <a:solidFill>
                            <a:schemeClr val="accent1">
                              <a:lumMod val="50000"/>
                            </a:schemeClr>
                          </a:solidFill>
                          <a:latin typeface="Barlow Medium"/>
                          <a:cs typeface="Arial" pitchFamily="34" charset="0"/>
                          <a:sym typeface="Helvetica Light"/>
                        </a:rPr>
                        <a:t>$    237,116,811.00</a:t>
                      </a:r>
                    </a:p>
                  </a:txBody>
                  <a:tcPr marL="91443" marR="91443" marT="45710" marB="45710"/>
                </a:tc>
                <a:extLst>
                  <a:ext uri="{0D108BD9-81ED-4DB2-BD59-A6C34878D82A}">
                    <a16:rowId xmlns:a16="http://schemas.microsoft.com/office/drawing/2014/main" val="10004"/>
                  </a:ext>
                </a:extLst>
              </a:tr>
              <a:tr h="236054">
                <a:tc>
                  <a:txBody>
                    <a:bodyPr/>
                    <a:lstStyle/>
                    <a:p>
                      <a:r>
                        <a:rPr lang="es-MX" sz="1600" kern="1200" dirty="0">
                          <a:solidFill>
                            <a:schemeClr val="accent1">
                              <a:lumMod val="50000"/>
                            </a:schemeClr>
                          </a:solidFill>
                          <a:latin typeface="Barlow Medium"/>
                          <a:cs typeface="Arial" pitchFamily="34" charset="0"/>
                          <a:sym typeface="Helvetica Light"/>
                        </a:rPr>
                        <a:t>5.Productos</a:t>
                      </a:r>
                    </a:p>
                  </a:txBody>
                  <a:tcPr marL="91443" marR="91443" marT="45710" marB="45710"/>
                </a:tc>
                <a:tc>
                  <a:txBody>
                    <a:bodyPr/>
                    <a:lstStyle/>
                    <a:p>
                      <a:pPr algn="r"/>
                      <a:r>
                        <a:rPr lang="es-MX" sz="1600" kern="1200" dirty="0">
                          <a:solidFill>
                            <a:schemeClr val="accent1">
                              <a:lumMod val="50000"/>
                            </a:schemeClr>
                          </a:solidFill>
                          <a:latin typeface="Barlow Medium"/>
                          <a:cs typeface="Arial" pitchFamily="34" charset="0"/>
                          <a:sym typeface="Helvetica Light"/>
                        </a:rPr>
                        <a:t> $      40,733,141.00</a:t>
                      </a:r>
                    </a:p>
                  </a:txBody>
                  <a:tcPr marL="91443" marR="91443" marT="45710" marB="45710"/>
                </a:tc>
                <a:extLst>
                  <a:ext uri="{0D108BD9-81ED-4DB2-BD59-A6C34878D82A}">
                    <a16:rowId xmlns:a16="http://schemas.microsoft.com/office/drawing/2014/main" val="10005"/>
                  </a:ext>
                </a:extLst>
              </a:tr>
              <a:tr h="335012">
                <a:tc>
                  <a:txBody>
                    <a:bodyPr/>
                    <a:lstStyle/>
                    <a:p>
                      <a:r>
                        <a:rPr lang="es-MX" sz="1600" kern="1200" dirty="0">
                          <a:solidFill>
                            <a:schemeClr val="accent1">
                              <a:lumMod val="50000"/>
                            </a:schemeClr>
                          </a:solidFill>
                          <a:latin typeface="Barlow Medium"/>
                          <a:cs typeface="Arial" pitchFamily="34" charset="0"/>
                          <a:sym typeface="Helvetica Light"/>
                        </a:rPr>
                        <a:t>6.Aprovechamientos</a:t>
                      </a:r>
                    </a:p>
                  </a:txBody>
                  <a:tcPr marL="91443" marR="91443" marT="45710" marB="45710"/>
                </a:tc>
                <a:tc>
                  <a:txBody>
                    <a:bodyPr/>
                    <a:lstStyle/>
                    <a:p>
                      <a:pPr algn="r"/>
                      <a:r>
                        <a:rPr lang="es-MX" sz="1600" kern="1200" dirty="0">
                          <a:solidFill>
                            <a:schemeClr val="accent1">
                              <a:lumMod val="50000"/>
                            </a:schemeClr>
                          </a:solidFill>
                          <a:latin typeface="Barlow Medium"/>
                          <a:cs typeface="Arial" pitchFamily="34" charset="0"/>
                          <a:sym typeface="Helvetica Light"/>
                        </a:rPr>
                        <a:t>$      14,481,447.00</a:t>
                      </a:r>
                    </a:p>
                  </a:txBody>
                  <a:tcPr marL="91443" marR="91443" marT="45710" marB="45710"/>
                </a:tc>
                <a:extLst>
                  <a:ext uri="{0D108BD9-81ED-4DB2-BD59-A6C34878D82A}">
                    <a16:rowId xmlns:a16="http://schemas.microsoft.com/office/drawing/2014/main" val="10006"/>
                  </a:ext>
                </a:extLst>
              </a:tr>
              <a:tr h="210000">
                <a:tc>
                  <a:txBody>
                    <a:bodyPr/>
                    <a:lstStyle/>
                    <a:p>
                      <a:r>
                        <a:rPr lang="es-MX" sz="1600" kern="1200" dirty="0">
                          <a:solidFill>
                            <a:schemeClr val="accent1">
                              <a:lumMod val="50000"/>
                            </a:schemeClr>
                          </a:solidFill>
                          <a:latin typeface="Barlow Medium"/>
                          <a:cs typeface="Arial" pitchFamily="34" charset="0"/>
                          <a:sym typeface="Helvetica Light"/>
                        </a:rPr>
                        <a:t>7.Ingresos por venta de bienes, prestación de servicios y otros ingresos</a:t>
                      </a:r>
                    </a:p>
                  </a:txBody>
                  <a:tcPr marL="91443" marR="91443" marT="45710" marB="45710"/>
                </a:tc>
                <a:tc>
                  <a:txBody>
                    <a:bodyPr/>
                    <a:lstStyle/>
                    <a:p>
                      <a:pPr algn="r"/>
                      <a:r>
                        <a:rPr lang="es-MX" sz="1600" kern="1200" dirty="0">
                          <a:solidFill>
                            <a:schemeClr val="accent1">
                              <a:lumMod val="50000"/>
                            </a:schemeClr>
                          </a:solidFill>
                          <a:latin typeface="Barlow Medium"/>
                          <a:cs typeface="Arial" pitchFamily="34" charset="0"/>
                          <a:sym typeface="Helvetica Light"/>
                        </a:rPr>
                        <a:t>$    125,512,445.00</a:t>
                      </a:r>
                    </a:p>
                  </a:txBody>
                  <a:tcPr marL="91443" marR="91443" marT="45710" marB="45710"/>
                </a:tc>
                <a:extLst>
                  <a:ext uri="{0D108BD9-81ED-4DB2-BD59-A6C34878D82A}">
                    <a16:rowId xmlns:a16="http://schemas.microsoft.com/office/drawing/2014/main" val="10007"/>
                  </a:ext>
                </a:extLst>
              </a:tr>
              <a:tr h="350330">
                <a:tc>
                  <a:txBody>
                    <a:bodyPr/>
                    <a:lstStyle/>
                    <a:p>
                      <a:r>
                        <a:rPr lang="es-MX" sz="1600" kern="1200" dirty="0">
                          <a:solidFill>
                            <a:schemeClr val="accent1">
                              <a:lumMod val="50000"/>
                            </a:schemeClr>
                          </a:solidFill>
                          <a:latin typeface="Barlow Medium"/>
                          <a:cs typeface="Arial" pitchFamily="34" charset="0"/>
                          <a:sym typeface="Helvetica Light"/>
                        </a:rPr>
                        <a:t>8.Participaciones, Aportaciones, Convenios, Incentivos derivados de la Colaboración Fiscal y Fondos Distintos de Aportaciones</a:t>
                      </a:r>
                    </a:p>
                  </a:txBody>
                  <a:tcPr marL="91443" marR="91443" marT="45710" marB="45710"/>
                </a:tc>
                <a:tc>
                  <a:txBody>
                    <a:bodyPr/>
                    <a:lstStyle/>
                    <a:p>
                      <a:pPr algn="r">
                        <a:tabLst>
                          <a:tab pos="450850" algn="l"/>
                          <a:tab pos="531813" algn="l"/>
                        </a:tabLst>
                      </a:pPr>
                      <a:r>
                        <a:rPr lang="es-MX" sz="1600" kern="1200" dirty="0">
                          <a:solidFill>
                            <a:schemeClr val="accent1">
                              <a:lumMod val="50000"/>
                            </a:schemeClr>
                          </a:solidFill>
                          <a:latin typeface="Barlow Medium"/>
                          <a:cs typeface="Arial" pitchFamily="34" charset="0"/>
                          <a:sym typeface="Helvetica Light"/>
                        </a:rPr>
                        <a:t>$ 1,979,315,036.00</a:t>
                      </a:r>
                    </a:p>
                  </a:txBody>
                  <a:tcPr marL="91443" marR="91443" marT="45710" marB="45710"/>
                </a:tc>
                <a:extLst>
                  <a:ext uri="{0D108BD9-81ED-4DB2-BD59-A6C34878D82A}">
                    <a16:rowId xmlns:a16="http://schemas.microsoft.com/office/drawing/2014/main" val="2352554120"/>
                  </a:ext>
                </a:extLst>
              </a:tr>
              <a:tr h="444500">
                <a:tc>
                  <a:txBody>
                    <a:bodyPr/>
                    <a:lstStyle/>
                    <a:p>
                      <a:r>
                        <a:rPr lang="es-MX" sz="1600" kern="1200" dirty="0">
                          <a:solidFill>
                            <a:schemeClr val="accent1">
                              <a:lumMod val="50000"/>
                            </a:schemeClr>
                          </a:solidFill>
                          <a:latin typeface="Barlow Medium"/>
                          <a:cs typeface="Arial" pitchFamily="34" charset="0"/>
                          <a:sym typeface="Helvetica Light"/>
                        </a:rPr>
                        <a:t>9.Transferencias, Asignaciones, Subsidios y Subvenciones y Pensiones y Jubilaciones</a:t>
                      </a:r>
                    </a:p>
                  </a:txBody>
                  <a:tcPr marL="91443" marR="91443" marT="45710" marB="45710"/>
                </a:tc>
                <a:tc>
                  <a:txBody>
                    <a:bodyPr/>
                    <a:lstStyle/>
                    <a:p>
                      <a:pPr algn="r"/>
                      <a:r>
                        <a:rPr lang="es-MX" sz="1600" kern="1200" dirty="0">
                          <a:solidFill>
                            <a:schemeClr val="accent1">
                              <a:lumMod val="50000"/>
                            </a:schemeClr>
                          </a:solidFill>
                          <a:latin typeface="Barlow Medium"/>
                          <a:cs typeface="Arial" pitchFamily="34" charset="0"/>
                          <a:sym typeface="Helvetica Light"/>
                        </a:rPr>
                        <a:t>$                        0.00</a:t>
                      </a:r>
                    </a:p>
                  </a:txBody>
                  <a:tcPr marL="91443" marR="91443" marT="45710" marB="45710"/>
                </a:tc>
                <a:extLst>
                  <a:ext uri="{0D108BD9-81ED-4DB2-BD59-A6C34878D82A}">
                    <a16:rowId xmlns:a16="http://schemas.microsoft.com/office/drawing/2014/main" val="1144825150"/>
                  </a:ext>
                </a:extLst>
              </a:tr>
            </a:tbl>
          </a:graphicData>
        </a:graphic>
      </p:graphicFrame>
      <p:sp>
        <p:nvSpPr>
          <p:cNvPr id="2" name="Rectángulo 1">
            <a:extLst>
              <a:ext uri="{FF2B5EF4-FFF2-40B4-BE49-F238E27FC236}">
                <a16:creationId xmlns:a16="http://schemas.microsoft.com/office/drawing/2014/main" id="{8E21FF1D-D634-4070-8FE2-90728A7F63F0}"/>
              </a:ext>
            </a:extLst>
          </p:cNvPr>
          <p:cNvSpPr/>
          <p:nvPr/>
        </p:nvSpPr>
        <p:spPr>
          <a:xfrm>
            <a:off x="2444416" y="6033731"/>
            <a:ext cx="6667500" cy="738664"/>
          </a:xfrm>
          <a:prstGeom prst="rect">
            <a:avLst/>
          </a:prstGeom>
        </p:spPr>
        <p:txBody>
          <a:bodyPr wrap="square">
            <a:spAutoFit/>
          </a:bodyPr>
          <a:lstStyle/>
          <a:p>
            <a:pPr algn="just"/>
            <a:r>
              <a:rPr lang="es-MX" altLang="es-MX" sz="1400" dirty="0">
                <a:solidFill>
                  <a:schemeClr val="tx1">
                    <a:lumMod val="65000"/>
                    <a:lumOff val="35000"/>
                  </a:schemeClr>
                </a:solidFill>
                <a:latin typeface="Barlow SemiBold"/>
              </a:rPr>
              <a:t>En el rubro “Ingresos por venta de bienes, prestación de servicios y otros ingresos” se consideran los ingresos que obtienen las diversas entidades que conforman el sector paramunicipal por sus actividades de producción y/o comercialización</a:t>
            </a:r>
            <a:r>
              <a:rPr lang="es-MX" altLang="es-MX" sz="1400" dirty="0">
                <a:latin typeface="Barlow Medium"/>
              </a:rPr>
              <a:t>.</a:t>
            </a:r>
          </a:p>
        </p:txBody>
      </p:sp>
      <p:pic>
        <p:nvPicPr>
          <p:cNvPr id="5" name="Imagen 4">
            <a:extLst>
              <a:ext uri="{FF2B5EF4-FFF2-40B4-BE49-F238E27FC236}">
                <a16:creationId xmlns:a16="http://schemas.microsoft.com/office/drawing/2014/main" id="{782D612D-CBBE-0C41-B296-B475EF107709}"/>
              </a:ext>
            </a:extLst>
          </p:cNvPr>
          <p:cNvPicPr>
            <a:picLocks noChangeAspect="1"/>
          </p:cNvPicPr>
          <p:nvPr/>
        </p:nvPicPr>
        <p:blipFill>
          <a:blip r:embed="rId2"/>
          <a:stretch>
            <a:fillRect/>
          </a:stretch>
        </p:blipFill>
        <p:spPr>
          <a:xfrm>
            <a:off x="-19536" y="0"/>
            <a:ext cx="2463952" cy="6858000"/>
          </a:xfrm>
          <a:prstGeom prst="rect">
            <a:avLst/>
          </a:prstGeom>
        </p:spPr>
      </p:pic>
    </p:spTree>
    <p:extLst>
      <p:ext uri="{BB962C8B-B14F-4D97-AF65-F5344CB8AC3E}">
        <p14:creationId xmlns:p14="http://schemas.microsoft.com/office/powerpoint/2010/main" val="27753990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1494</TotalTime>
  <Words>1506</Words>
  <Application>Microsoft Macintosh PowerPoint</Application>
  <PresentationFormat>Presentación en pantalla (4:3)</PresentationFormat>
  <Paragraphs>129</Paragraphs>
  <Slides>20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20</vt:i4>
      </vt:variant>
    </vt:vector>
  </HeadingPairs>
  <TitlesOfParts>
    <vt:vector size="27" baseType="lpstr">
      <vt:lpstr>Arial</vt:lpstr>
      <vt:lpstr>Barlow</vt:lpstr>
      <vt:lpstr>Barlow ExtraBold</vt:lpstr>
      <vt:lpstr>Barlow Medium</vt:lpstr>
      <vt:lpstr>Barlow SemiBold</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Ayuntamiento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 Interna</dc:creator>
  <cp:lastModifiedBy>Microsoft Office User</cp:lastModifiedBy>
  <cp:revision>76</cp:revision>
  <cp:lastPrinted>2019-01-16T16:27:17Z</cp:lastPrinted>
  <dcterms:created xsi:type="dcterms:W3CDTF">2018-10-05T21:23:19Z</dcterms:created>
  <dcterms:modified xsi:type="dcterms:W3CDTF">2020-01-28T17:24:49Z</dcterms:modified>
</cp:coreProperties>
</file>